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378" r:id="rId2"/>
    <p:sldId id="322" r:id="rId3"/>
    <p:sldId id="323" r:id="rId4"/>
    <p:sldId id="327" r:id="rId5"/>
    <p:sldId id="331" r:id="rId6"/>
    <p:sldId id="332" r:id="rId7"/>
    <p:sldId id="333" r:id="rId8"/>
    <p:sldId id="334" r:id="rId9"/>
    <p:sldId id="336" r:id="rId10"/>
    <p:sldId id="335" r:id="rId11"/>
    <p:sldId id="339" r:id="rId12"/>
    <p:sldId id="338" r:id="rId13"/>
    <p:sldId id="337" r:id="rId14"/>
    <p:sldId id="341" r:id="rId15"/>
    <p:sldId id="342" r:id="rId16"/>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00CCFF"/>
    <a:srgbClr val="0099FF"/>
    <a:srgbClr val="FF7C8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9" autoAdjust="0"/>
    <p:restoredTop sz="94698"/>
  </p:normalViewPr>
  <p:slideViewPr>
    <p:cSldViewPr snapToGrid="0" snapToObjects="1" showGuides="1">
      <p:cViewPr varScale="1">
        <p:scale>
          <a:sx n="108" d="100"/>
          <a:sy n="108" d="100"/>
        </p:scale>
        <p:origin x="78" y="12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9729F-AB3A-C946-9CA7-8D5239D1DCB8}" type="datetimeFigureOut">
              <a:rPr lang="es-ES_tradnl" smtClean="0"/>
              <a:t>11/07/2018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C98C7-CF27-A148-9751-FED4CD0F70BA}" type="slidenum">
              <a:rPr lang="es-ES_tradnl" smtClean="0"/>
              <a:t>‹Nº›</a:t>
            </a:fld>
            <a:endParaRPr lang="es-ES_tradnl"/>
          </a:p>
        </p:txBody>
      </p:sp>
    </p:spTree>
    <p:extLst>
      <p:ext uri="{BB962C8B-B14F-4D97-AF65-F5344CB8AC3E}">
        <p14:creationId xmlns:p14="http://schemas.microsoft.com/office/powerpoint/2010/main" val="172259750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ortada">
    <p:spTree>
      <p:nvGrpSpPr>
        <p:cNvPr id="1" name=""/>
        <p:cNvGrpSpPr/>
        <p:nvPr/>
      </p:nvGrpSpPr>
      <p:grpSpPr>
        <a:xfrm>
          <a:off x="0" y="0"/>
          <a:ext cx="0" cy="0"/>
          <a:chOff x="0" y="0"/>
          <a:chExt cx="0" cy="0"/>
        </a:xfrm>
      </p:grpSpPr>
      <p:sp>
        <p:nvSpPr>
          <p:cNvPr id="6" name="Rectángulo 5"/>
          <p:cNvSpPr/>
          <p:nvPr userDrawn="1"/>
        </p:nvSpPr>
        <p:spPr>
          <a:xfrm>
            <a:off x="0" y="0"/>
            <a:ext cx="9144000"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textos">
    <p:spTree>
      <p:nvGrpSpPr>
        <p:cNvPr id="1" name=""/>
        <p:cNvGrpSpPr/>
        <p:nvPr/>
      </p:nvGrpSpPr>
      <p:grpSpPr>
        <a:xfrm>
          <a:off x="0" y="0"/>
          <a:ext cx="0" cy="0"/>
          <a:chOff x="0" y="0"/>
          <a:chExt cx="0" cy="0"/>
        </a:xfrm>
      </p:grpSpPr>
      <p:sp>
        <p:nvSpPr>
          <p:cNvPr id="8" name="Rectángulo 7"/>
          <p:cNvSpPr/>
          <p:nvPr userDrawn="1"/>
        </p:nvSpPr>
        <p:spPr>
          <a:xfrm>
            <a:off x="0" y="0"/>
            <a:ext cx="9144000"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11" name="Imagen 10"/>
          <p:cNvPicPr>
            <a:picLocks noChangeAspect="1"/>
          </p:cNvPicPr>
          <p:nvPr userDrawn="1"/>
        </p:nvPicPr>
        <p:blipFill rotWithShape="1">
          <a:blip r:embed="rId2">
            <a:extLst>
              <a:ext uri="{28A0092B-C50C-407E-A947-70E740481C1C}">
                <a14:useLocalDpi xmlns:a14="http://schemas.microsoft.com/office/drawing/2010/main" val="0"/>
              </a:ext>
            </a:extLst>
          </a:blip>
          <a:srcRect t="81503" r="58016" b="250"/>
          <a:stretch/>
        </p:blipFill>
        <p:spPr>
          <a:xfrm rot="16200000">
            <a:off x="2708879" y="3664843"/>
            <a:ext cx="3837904" cy="938549"/>
          </a:xfrm>
          <a:prstGeom prst="rect">
            <a:avLst/>
          </a:prstGeom>
        </p:spPr>
      </p:pic>
      <p:sp>
        <p:nvSpPr>
          <p:cNvPr id="12" name="CuadroTexto 11"/>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3"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4" name="Imagen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s">
    <p:spTree>
      <p:nvGrpSpPr>
        <p:cNvPr id="1" name=""/>
        <p:cNvGrpSpPr/>
        <p:nvPr/>
      </p:nvGrpSpPr>
      <p:grpSpPr>
        <a:xfrm>
          <a:off x="0" y="0"/>
          <a:ext cx="0" cy="0"/>
          <a:chOff x="0" y="0"/>
          <a:chExt cx="0" cy="0"/>
        </a:xfrm>
      </p:grpSpPr>
      <p:sp>
        <p:nvSpPr>
          <p:cNvPr id="10" name="Rectángulo 9"/>
          <p:cNvSpPr/>
          <p:nvPr userDrawn="1"/>
        </p:nvSpPr>
        <p:spPr>
          <a:xfrm>
            <a:off x="0" y="0"/>
            <a:ext cx="9144000"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12" name="Imagen 11"/>
          <p:cNvPicPr>
            <a:picLocks noChangeAspect="1"/>
          </p:cNvPicPr>
          <p:nvPr userDrawn="1"/>
        </p:nvPicPr>
        <p:blipFill rotWithShape="1">
          <a:blip r:embed="rId2">
            <a:extLst>
              <a:ext uri="{28A0092B-C50C-407E-A947-70E740481C1C}">
                <a14:useLocalDpi xmlns:a14="http://schemas.microsoft.com/office/drawing/2010/main" val="0"/>
              </a:ext>
            </a:extLst>
          </a:blip>
          <a:srcRect t="81503" r="58016" b="250"/>
          <a:stretch/>
        </p:blipFill>
        <p:spPr>
          <a:xfrm>
            <a:off x="0" y="3982559"/>
            <a:ext cx="3837904" cy="938549"/>
          </a:xfrm>
          <a:prstGeom prst="rect">
            <a:avLst/>
          </a:prstGeom>
        </p:spPr>
      </p:pic>
      <p:sp>
        <p:nvSpPr>
          <p:cNvPr id="13" name="CuadroTexto 12"/>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4" name="Imagen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5" name="Imagen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s (blanco)">
    <p:spTree>
      <p:nvGrpSpPr>
        <p:cNvPr id="1" name=""/>
        <p:cNvGrpSpPr/>
        <p:nvPr/>
      </p:nvGrpSpPr>
      <p:grpSpPr>
        <a:xfrm>
          <a:off x="0" y="0"/>
          <a:ext cx="0" cy="0"/>
          <a:chOff x="0" y="0"/>
          <a:chExt cx="0" cy="0"/>
        </a:xfrm>
      </p:grpSpPr>
      <p:pic>
        <p:nvPicPr>
          <p:cNvPr id="7" name="Imagen 6"/>
          <p:cNvPicPr>
            <a:picLocks noChangeAspect="1"/>
          </p:cNvPicPr>
          <p:nvPr userDrawn="1"/>
        </p:nvPicPr>
        <p:blipFill rotWithShape="1">
          <a:blip r:embed="rId2">
            <a:extLst>
              <a:ext uri="{28A0092B-C50C-407E-A947-70E740481C1C}">
                <a14:useLocalDpi xmlns:a14="http://schemas.microsoft.com/office/drawing/2010/main" val="0"/>
              </a:ext>
            </a:extLst>
          </a:blip>
          <a:srcRect t="81503" r="58016" b="250"/>
          <a:stretch/>
        </p:blipFill>
        <p:spPr>
          <a:xfrm rot="16200000">
            <a:off x="2708879" y="3664843"/>
            <a:ext cx="3837904" cy="938549"/>
          </a:xfrm>
          <a:prstGeom prst="rect">
            <a:avLst/>
          </a:prstGeom>
        </p:spPr>
      </p:pic>
      <p:sp>
        <p:nvSpPr>
          <p:cNvPr id="8" name="CuadroTexto 7"/>
          <p:cNvSpPr txBox="1"/>
          <p:nvPr userDrawn="1"/>
        </p:nvSpPr>
        <p:spPr>
          <a:xfrm>
            <a:off x="425595"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pic>
        <p:nvPicPr>
          <p:cNvPr id="10" name="Imagen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33920" y="-469275"/>
            <a:ext cx="2825750" cy="158995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si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33920" y="-469275"/>
            <a:ext cx="2825750" cy="1589955"/>
          </a:xfrm>
          <a:prstGeom prst="rect">
            <a:avLst/>
          </a:prstGeom>
        </p:spPr>
      </p:pic>
      <p:pic>
        <p:nvPicPr>
          <p:cNvPr id="11" name="Imagen 10"/>
          <p:cNvPicPr>
            <a:picLocks noChangeAspect="1"/>
          </p:cNvPicPr>
          <p:nvPr userDrawn="1"/>
        </p:nvPicPr>
        <p:blipFill rotWithShape="1">
          <a:blip r:embed="rId4">
            <a:extLst>
              <a:ext uri="{28A0092B-C50C-407E-A947-70E740481C1C}">
                <a14:useLocalDpi xmlns:a14="http://schemas.microsoft.com/office/drawing/2010/main" val="0"/>
              </a:ext>
            </a:extLst>
          </a:blip>
          <a:srcRect t="81503" r="58016" b="250"/>
          <a:stretch/>
        </p:blipFill>
        <p:spPr>
          <a:xfrm>
            <a:off x="0" y="3982559"/>
            <a:ext cx="3837904" cy="938549"/>
          </a:xfrm>
          <a:prstGeom prst="rect">
            <a:avLst/>
          </a:prstGeom>
        </p:spPr>
      </p:pic>
      <p:sp>
        <p:nvSpPr>
          <p:cNvPr id="12" name="CuadroTexto 11"/>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8" name="Rectángulo 7"/>
          <p:cNvSpPr/>
          <p:nvPr userDrawn="1"/>
        </p:nvSpPr>
        <p:spPr>
          <a:xfrm>
            <a:off x="0" y="0"/>
            <a:ext cx="9144000"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5" name="Marcador de imagen 2"/>
          <p:cNvSpPr>
            <a:spLocks noGrp="1"/>
          </p:cNvSpPr>
          <p:nvPr>
            <p:ph type="pic" idx="1"/>
          </p:nvPr>
        </p:nvSpPr>
        <p:spPr>
          <a:xfrm>
            <a:off x="2295525" y="0"/>
            <a:ext cx="6848475"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10" name="CuadroTexto 9"/>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1" name="Imagen 10"/>
          <p:cNvPicPr>
            <a:picLocks noChangeAspect="1"/>
          </p:cNvPicPr>
          <p:nvPr userDrawn="1"/>
        </p:nvPicPr>
        <p:blipFill rotWithShape="1">
          <a:blip r:embed="rId2">
            <a:extLst>
              <a:ext uri="{28A0092B-C50C-407E-A947-70E740481C1C}">
                <a14:useLocalDpi xmlns:a14="http://schemas.microsoft.com/office/drawing/2010/main" val="0"/>
              </a:ext>
            </a:extLst>
          </a:blip>
          <a:srcRect l="41108" r="51494"/>
          <a:stretch/>
        </p:blipFill>
        <p:spPr>
          <a:xfrm>
            <a:off x="1800225" y="0"/>
            <a:ext cx="676275" cy="5143500"/>
          </a:xfrm>
          <a:prstGeom prst="rect">
            <a:avLst/>
          </a:prstGeom>
        </p:spPr>
      </p:pic>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3" name="Imagen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
        <p:nvSpPr>
          <p:cNvPr id="14" name="CuadroTexto 13"/>
          <p:cNvSpPr txBox="1"/>
          <p:nvPr userDrawn="1"/>
        </p:nvSpPr>
        <p:spPr>
          <a:xfrm>
            <a:off x="9269585" y="644418"/>
            <a:ext cx="184666" cy="300082"/>
          </a:xfrm>
          <a:prstGeom prst="rect">
            <a:avLst/>
          </a:prstGeom>
          <a:noFill/>
        </p:spPr>
        <p:txBody>
          <a:bodyPr wrap="none" rtlCol="0">
            <a:spAutoFit/>
          </a:bodyPr>
          <a:lstStyle/>
          <a:p>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 Título">
    <p:spTree>
      <p:nvGrpSpPr>
        <p:cNvPr id="1" name=""/>
        <p:cNvGrpSpPr/>
        <p:nvPr/>
      </p:nvGrpSpPr>
      <p:grpSpPr>
        <a:xfrm>
          <a:off x="0" y="0"/>
          <a:ext cx="0" cy="0"/>
          <a:chOff x="0" y="0"/>
          <a:chExt cx="0" cy="0"/>
        </a:xfrm>
      </p:grpSpPr>
      <p:sp>
        <p:nvSpPr>
          <p:cNvPr id="6" name="Rectángulo 5"/>
          <p:cNvSpPr/>
          <p:nvPr userDrawn="1"/>
        </p:nvSpPr>
        <p:spPr>
          <a:xfrm>
            <a:off x="0" y="0"/>
            <a:ext cx="9144000"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r="46674"/>
          <a:stretch/>
        </p:blipFill>
        <p:spPr>
          <a:xfrm>
            <a:off x="1" y="0"/>
            <a:ext cx="4874654" cy="5143500"/>
          </a:xfrm>
          <a:prstGeom prst="rect">
            <a:avLst/>
          </a:prstGeom>
        </p:spPr>
      </p:pic>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0" name="Imagen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47749" y="3669689"/>
            <a:ext cx="4501620" cy="253291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 y foto">
    <p:spTree>
      <p:nvGrpSpPr>
        <p:cNvPr id="1" name=""/>
        <p:cNvGrpSpPr/>
        <p:nvPr/>
      </p:nvGrpSpPr>
      <p:grpSpPr>
        <a:xfrm>
          <a:off x="0" y="0"/>
          <a:ext cx="0" cy="0"/>
          <a:chOff x="0" y="0"/>
          <a:chExt cx="0" cy="0"/>
        </a:xfrm>
      </p:grpSpPr>
      <p:sp>
        <p:nvSpPr>
          <p:cNvPr id="15" name="Marcador de imagen 2"/>
          <p:cNvSpPr>
            <a:spLocks noGrp="1"/>
          </p:cNvSpPr>
          <p:nvPr>
            <p:ph type="pic" idx="1"/>
          </p:nvPr>
        </p:nvSpPr>
        <p:spPr>
          <a:xfrm>
            <a:off x="5299656" y="0"/>
            <a:ext cx="3844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7" name="Rectángulo 6"/>
          <p:cNvSpPr/>
          <p:nvPr userDrawn="1"/>
        </p:nvSpPr>
        <p:spPr>
          <a:xfrm>
            <a:off x="0" y="0"/>
            <a:ext cx="5299656"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
        <p:nvSpPr>
          <p:cNvPr id="11" name="CuadroTexto 10"/>
          <p:cNvSpPr txBox="1"/>
          <p:nvPr userDrawn="1"/>
        </p:nvSpPr>
        <p:spPr>
          <a:xfrm>
            <a:off x="342106" y="1084841"/>
            <a:ext cx="3924300" cy="1169551"/>
          </a:xfrm>
          <a:prstGeom prst="rect">
            <a:avLst/>
          </a:prstGeom>
          <a:noFill/>
        </p:spPr>
        <p:txBody>
          <a:bodyPr wrap="square" rtlCol="0">
            <a:spAutoFit/>
          </a:bodyPr>
          <a:lstStyle/>
          <a:p>
            <a:pPr>
              <a:lnSpc>
                <a:spcPts val="4200"/>
              </a:lnSpc>
            </a:pPr>
            <a:r>
              <a:rPr lang="es-ES_tradnl" sz="4000" dirty="0" smtClean="0">
                <a:solidFill>
                  <a:srgbClr val="00D9FB"/>
                </a:solidFill>
                <a:latin typeface="Eurostile" charset="0"/>
                <a:ea typeface="Eurostile" charset="0"/>
                <a:cs typeface="Eurostile" charset="0"/>
              </a:rPr>
              <a:t>¿Dónde está</a:t>
            </a:r>
          </a:p>
          <a:p>
            <a:pPr>
              <a:lnSpc>
                <a:spcPts val="4200"/>
              </a:lnSpc>
            </a:pPr>
            <a:r>
              <a:rPr lang="es-ES_tradnl" sz="4000" dirty="0" smtClean="0">
                <a:solidFill>
                  <a:schemeClr val="bg1"/>
                </a:solidFill>
                <a:latin typeface="Eurostile" charset="0"/>
                <a:ea typeface="Eurostile" charset="0"/>
                <a:cs typeface="Eurostile" charset="0"/>
              </a:rPr>
              <a:t>La</a:t>
            </a:r>
            <a:r>
              <a:rPr lang="es-ES_tradnl" sz="4000" baseline="0" dirty="0" smtClean="0">
                <a:solidFill>
                  <a:schemeClr val="bg1"/>
                </a:solidFill>
                <a:latin typeface="Eurostile" charset="0"/>
                <a:ea typeface="Eurostile" charset="0"/>
                <a:cs typeface="Eurostile" charset="0"/>
              </a:rPr>
              <a:t> </a:t>
            </a:r>
            <a:r>
              <a:rPr lang="es-ES_tradnl" sz="3600" baseline="0" dirty="0" smtClean="0">
                <a:solidFill>
                  <a:schemeClr val="bg1"/>
                </a:solidFill>
                <a:latin typeface="Eurostile" charset="0"/>
                <a:ea typeface="Eurostile" charset="0"/>
                <a:cs typeface="Eurostile" charset="0"/>
              </a:rPr>
              <a:t>competición?</a:t>
            </a:r>
            <a:endParaRPr lang="es-ES_tradnl" sz="4000" dirty="0">
              <a:solidFill>
                <a:schemeClr val="bg1"/>
              </a:solidFill>
              <a:latin typeface="Eurostile" charset="0"/>
              <a:ea typeface="Eurostile" charset="0"/>
              <a:cs typeface="Eurostile" charset="0"/>
            </a:endParaRPr>
          </a:p>
        </p:txBody>
      </p:sp>
      <p:sp>
        <p:nvSpPr>
          <p:cNvPr id="13" name="CuadroTexto 12"/>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4" name="Imagen 13"/>
          <p:cNvPicPr>
            <a:picLocks noChangeAspect="1"/>
          </p:cNvPicPr>
          <p:nvPr userDrawn="1"/>
        </p:nvPicPr>
        <p:blipFill rotWithShape="1">
          <a:blip r:embed="rId4">
            <a:extLst>
              <a:ext uri="{28A0092B-C50C-407E-A947-70E740481C1C}">
                <a14:useLocalDpi xmlns:a14="http://schemas.microsoft.com/office/drawing/2010/main" val="0"/>
              </a:ext>
            </a:extLst>
          </a:blip>
          <a:srcRect l="45566" r="46949" b="12450"/>
          <a:stretch/>
        </p:blipFill>
        <p:spPr>
          <a:xfrm rot="10800000">
            <a:off x="4608513" y="2825"/>
            <a:ext cx="684213" cy="45031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o y foto">
    <p:spTree>
      <p:nvGrpSpPr>
        <p:cNvPr id="1" name=""/>
        <p:cNvGrpSpPr/>
        <p:nvPr/>
      </p:nvGrpSpPr>
      <p:grpSpPr>
        <a:xfrm>
          <a:off x="0" y="0"/>
          <a:ext cx="0" cy="0"/>
          <a:chOff x="0" y="0"/>
          <a:chExt cx="0" cy="0"/>
        </a:xfrm>
      </p:grpSpPr>
      <p:sp>
        <p:nvSpPr>
          <p:cNvPr id="15" name="Marcador de imagen 2"/>
          <p:cNvSpPr>
            <a:spLocks noGrp="1"/>
          </p:cNvSpPr>
          <p:nvPr>
            <p:ph type="pic" idx="1"/>
          </p:nvPr>
        </p:nvSpPr>
        <p:spPr>
          <a:xfrm>
            <a:off x="5299656" y="0"/>
            <a:ext cx="3844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7" name="Rectángulo 6"/>
          <p:cNvSpPr/>
          <p:nvPr userDrawn="1"/>
        </p:nvSpPr>
        <p:spPr>
          <a:xfrm>
            <a:off x="0" y="0"/>
            <a:ext cx="5299656"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
        <p:nvSpPr>
          <p:cNvPr id="11" name="CuadroTexto 10"/>
          <p:cNvSpPr txBox="1"/>
          <p:nvPr userDrawn="1"/>
        </p:nvSpPr>
        <p:spPr>
          <a:xfrm>
            <a:off x="406400" y="1062009"/>
            <a:ext cx="4202113" cy="1169551"/>
          </a:xfrm>
          <a:prstGeom prst="rect">
            <a:avLst/>
          </a:prstGeom>
          <a:noFill/>
        </p:spPr>
        <p:txBody>
          <a:bodyPr wrap="square" rtlCol="0">
            <a:spAutoFit/>
          </a:bodyPr>
          <a:lstStyle/>
          <a:p>
            <a:pPr>
              <a:lnSpc>
                <a:spcPts val="4200"/>
              </a:lnSpc>
            </a:pPr>
            <a:r>
              <a:rPr lang="es-ES_tradnl" sz="3600" dirty="0" smtClean="0">
                <a:solidFill>
                  <a:srgbClr val="00D9FB"/>
                </a:solidFill>
                <a:latin typeface="Eurostile" charset="0"/>
                <a:ea typeface="Eurostile" charset="0"/>
                <a:cs typeface="Eurostile" charset="0"/>
              </a:rPr>
              <a:t>¿Qué</a:t>
            </a:r>
            <a:r>
              <a:rPr lang="es-ES_tradnl" sz="3600" baseline="0" dirty="0" smtClean="0">
                <a:solidFill>
                  <a:srgbClr val="00D9FB"/>
                </a:solidFill>
                <a:latin typeface="Eurostile" charset="0"/>
                <a:ea typeface="Eurostile" charset="0"/>
                <a:cs typeface="Eurostile" charset="0"/>
              </a:rPr>
              <a:t> deberíamos</a:t>
            </a:r>
          </a:p>
          <a:p>
            <a:pPr>
              <a:lnSpc>
                <a:spcPts val="4200"/>
              </a:lnSpc>
            </a:pPr>
            <a:r>
              <a:rPr lang="es-ES_tradnl" sz="3600" baseline="0" dirty="0" smtClean="0">
                <a:solidFill>
                  <a:schemeClr val="bg1"/>
                </a:solidFill>
                <a:latin typeface="Eurostile" charset="0"/>
                <a:ea typeface="Eurostile" charset="0"/>
                <a:cs typeface="Eurostile" charset="0"/>
              </a:rPr>
              <a:t>saber?</a:t>
            </a:r>
            <a:endParaRPr lang="es-ES_tradnl" sz="3600" dirty="0">
              <a:solidFill>
                <a:schemeClr val="bg1"/>
              </a:solidFill>
              <a:latin typeface="Eurostile" charset="0"/>
              <a:ea typeface="Eurostile" charset="0"/>
              <a:cs typeface="Eurostile" charset="0"/>
            </a:endParaRPr>
          </a:p>
        </p:txBody>
      </p:sp>
      <p:sp>
        <p:nvSpPr>
          <p:cNvPr id="13" name="CuadroTexto 12"/>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4" name="Imagen 13"/>
          <p:cNvPicPr>
            <a:picLocks noChangeAspect="1"/>
          </p:cNvPicPr>
          <p:nvPr userDrawn="1"/>
        </p:nvPicPr>
        <p:blipFill rotWithShape="1">
          <a:blip r:embed="rId4">
            <a:extLst>
              <a:ext uri="{28A0092B-C50C-407E-A947-70E740481C1C}">
                <a14:useLocalDpi xmlns:a14="http://schemas.microsoft.com/office/drawing/2010/main" val="0"/>
              </a:ext>
            </a:extLst>
          </a:blip>
          <a:srcRect l="45566" r="46949" b="12450"/>
          <a:stretch/>
        </p:blipFill>
        <p:spPr>
          <a:xfrm rot="10800000">
            <a:off x="4608513" y="2825"/>
            <a:ext cx="684213" cy="4503133"/>
          </a:xfrm>
          <a:prstGeom prst="rect">
            <a:avLst/>
          </a:prstGeom>
        </p:spPr>
      </p:pic>
    </p:spTree>
    <p:extLst>
      <p:ext uri="{BB962C8B-B14F-4D97-AF65-F5344CB8AC3E}">
        <p14:creationId xmlns:p14="http://schemas.microsoft.com/office/powerpoint/2010/main" val="417699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texto, foto">
    <p:spTree>
      <p:nvGrpSpPr>
        <p:cNvPr id="1" name=""/>
        <p:cNvGrpSpPr/>
        <p:nvPr/>
      </p:nvGrpSpPr>
      <p:grpSpPr>
        <a:xfrm>
          <a:off x="0" y="0"/>
          <a:ext cx="0" cy="0"/>
          <a:chOff x="0" y="0"/>
          <a:chExt cx="0" cy="0"/>
        </a:xfrm>
      </p:grpSpPr>
      <p:sp>
        <p:nvSpPr>
          <p:cNvPr id="7" name="Rectángulo 6"/>
          <p:cNvSpPr/>
          <p:nvPr userDrawn="1"/>
        </p:nvSpPr>
        <p:spPr>
          <a:xfrm>
            <a:off x="14572" y="0"/>
            <a:ext cx="5299656"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13"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4" name="Imagen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
        <p:nvSpPr>
          <p:cNvPr id="10" name="CuadroTexto 9"/>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1" name="Imagen 10"/>
          <p:cNvPicPr>
            <a:picLocks noChangeAspect="1"/>
          </p:cNvPicPr>
          <p:nvPr userDrawn="1"/>
        </p:nvPicPr>
        <p:blipFill rotWithShape="1">
          <a:blip r:embed="rId4">
            <a:extLst>
              <a:ext uri="{28A0092B-C50C-407E-A947-70E740481C1C}">
                <a14:useLocalDpi xmlns:a14="http://schemas.microsoft.com/office/drawing/2010/main" val="0"/>
              </a:ext>
            </a:extLst>
          </a:blip>
          <a:srcRect t="81503" r="58016" b="250"/>
          <a:stretch/>
        </p:blipFill>
        <p:spPr>
          <a:xfrm rot="16200000">
            <a:off x="3079952" y="2755273"/>
            <a:ext cx="3837904" cy="938549"/>
          </a:xfrm>
          <a:prstGeom prst="rect">
            <a:avLst/>
          </a:prstGeom>
        </p:spPr>
      </p:pic>
      <p:sp>
        <p:nvSpPr>
          <p:cNvPr id="15" name="Marcador de imagen 2"/>
          <p:cNvSpPr>
            <a:spLocks noGrp="1"/>
          </p:cNvSpPr>
          <p:nvPr>
            <p:ph type="pic" idx="1"/>
          </p:nvPr>
        </p:nvSpPr>
        <p:spPr>
          <a:xfrm>
            <a:off x="5299656" y="0"/>
            <a:ext cx="3844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ítulo, texto, foto">
    <p:spTree>
      <p:nvGrpSpPr>
        <p:cNvPr id="1" name=""/>
        <p:cNvGrpSpPr/>
        <p:nvPr/>
      </p:nvGrpSpPr>
      <p:grpSpPr>
        <a:xfrm>
          <a:off x="0" y="0"/>
          <a:ext cx="0" cy="0"/>
          <a:chOff x="0" y="0"/>
          <a:chExt cx="0" cy="0"/>
        </a:xfrm>
      </p:grpSpPr>
      <p:sp>
        <p:nvSpPr>
          <p:cNvPr id="7" name="Rectángulo 6"/>
          <p:cNvSpPr/>
          <p:nvPr userDrawn="1"/>
        </p:nvSpPr>
        <p:spPr>
          <a:xfrm>
            <a:off x="0" y="0"/>
            <a:ext cx="5299656"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13"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4" name="Imagen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
        <p:nvSpPr>
          <p:cNvPr id="8" name="CuadroTexto 7"/>
          <p:cNvSpPr txBox="1"/>
          <p:nvPr userDrawn="1"/>
        </p:nvSpPr>
        <p:spPr>
          <a:xfrm>
            <a:off x="684213" y="1062009"/>
            <a:ext cx="3924300" cy="1169551"/>
          </a:xfrm>
          <a:prstGeom prst="rect">
            <a:avLst/>
          </a:prstGeom>
          <a:noFill/>
        </p:spPr>
        <p:txBody>
          <a:bodyPr wrap="square" rtlCol="0">
            <a:spAutoFit/>
          </a:bodyPr>
          <a:lstStyle/>
          <a:p>
            <a:pPr>
              <a:lnSpc>
                <a:spcPts val="4200"/>
              </a:lnSpc>
            </a:pPr>
            <a:r>
              <a:rPr lang="es-ES_tradnl" sz="4000" dirty="0" smtClean="0">
                <a:solidFill>
                  <a:srgbClr val="00D9FB"/>
                </a:solidFill>
                <a:latin typeface="Eurostile" charset="0"/>
                <a:ea typeface="Eurostile" charset="0"/>
                <a:cs typeface="Eurostile" charset="0"/>
              </a:rPr>
              <a:t>Promoción </a:t>
            </a:r>
            <a:br>
              <a:rPr lang="es-ES_tradnl" sz="4000" dirty="0" smtClean="0">
                <a:solidFill>
                  <a:srgbClr val="00D9FB"/>
                </a:solidFill>
                <a:latin typeface="Eurostile" charset="0"/>
                <a:ea typeface="Eurostile" charset="0"/>
                <a:cs typeface="Eurostile" charset="0"/>
              </a:rPr>
            </a:br>
            <a:r>
              <a:rPr lang="es-ES_tradnl" sz="4000" dirty="0" smtClean="0">
                <a:solidFill>
                  <a:schemeClr val="bg1">
                    <a:lumMod val="95000"/>
                  </a:schemeClr>
                </a:solidFill>
                <a:latin typeface="Eurostile" charset="0"/>
                <a:ea typeface="Eurostile" charset="0"/>
                <a:cs typeface="Eurostile" charset="0"/>
              </a:rPr>
              <a:t>En</a:t>
            </a:r>
            <a:r>
              <a:rPr lang="es-ES_tradnl" sz="4000" baseline="0" dirty="0" smtClean="0">
                <a:solidFill>
                  <a:schemeClr val="bg1">
                    <a:lumMod val="95000"/>
                  </a:schemeClr>
                </a:solidFill>
                <a:latin typeface="Eurostile" charset="0"/>
                <a:ea typeface="Eurostile" charset="0"/>
                <a:cs typeface="Eurostile" charset="0"/>
              </a:rPr>
              <a:t> Web</a:t>
            </a:r>
            <a:endParaRPr lang="es-ES_tradnl" sz="4000" dirty="0">
              <a:solidFill>
                <a:schemeClr val="bg1">
                  <a:lumMod val="95000"/>
                </a:schemeClr>
              </a:solidFill>
              <a:latin typeface="Eurostile" charset="0"/>
              <a:ea typeface="Eurostile" charset="0"/>
              <a:cs typeface="Eurostile" charset="0"/>
            </a:endParaRPr>
          </a:p>
        </p:txBody>
      </p:sp>
      <p:sp>
        <p:nvSpPr>
          <p:cNvPr id="10" name="CuadroTexto 9"/>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1" name="Imagen 10"/>
          <p:cNvPicPr>
            <a:picLocks noChangeAspect="1"/>
          </p:cNvPicPr>
          <p:nvPr userDrawn="1"/>
        </p:nvPicPr>
        <p:blipFill rotWithShape="1">
          <a:blip r:embed="rId4">
            <a:extLst>
              <a:ext uri="{28A0092B-C50C-407E-A947-70E740481C1C}">
                <a14:useLocalDpi xmlns:a14="http://schemas.microsoft.com/office/drawing/2010/main" val="0"/>
              </a:ext>
            </a:extLst>
          </a:blip>
          <a:srcRect t="81503" r="58016" b="250"/>
          <a:stretch/>
        </p:blipFill>
        <p:spPr>
          <a:xfrm rot="16200000">
            <a:off x="3079952" y="2755273"/>
            <a:ext cx="3837904" cy="938549"/>
          </a:xfrm>
          <a:prstGeom prst="rect">
            <a:avLst/>
          </a:prstGeom>
        </p:spPr>
      </p:pic>
      <p:sp>
        <p:nvSpPr>
          <p:cNvPr id="15" name="Marcador de imagen 2"/>
          <p:cNvSpPr>
            <a:spLocks noGrp="1"/>
          </p:cNvSpPr>
          <p:nvPr>
            <p:ph type="pic" idx="1"/>
          </p:nvPr>
        </p:nvSpPr>
        <p:spPr>
          <a:xfrm>
            <a:off x="5299656" y="0"/>
            <a:ext cx="3844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Tree>
    <p:extLst>
      <p:ext uri="{BB962C8B-B14F-4D97-AF65-F5344CB8AC3E}">
        <p14:creationId xmlns:p14="http://schemas.microsoft.com/office/powerpoint/2010/main" val="252700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ítulo, texto, foto">
    <p:spTree>
      <p:nvGrpSpPr>
        <p:cNvPr id="1" name=""/>
        <p:cNvGrpSpPr/>
        <p:nvPr/>
      </p:nvGrpSpPr>
      <p:grpSpPr>
        <a:xfrm>
          <a:off x="0" y="0"/>
          <a:ext cx="0" cy="0"/>
          <a:chOff x="0" y="0"/>
          <a:chExt cx="0" cy="0"/>
        </a:xfrm>
      </p:grpSpPr>
      <p:sp>
        <p:nvSpPr>
          <p:cNvPr id="7" name="Rectángulo 6"/>
          <p:cNvSpPr/>
          <p:nvPr userDrawn="1"/>
        </p:nvSpPr>
        <p:spPr>
          <a:xfrm>
            <a:off x="0" y="0"/>
            <a:ext cx="5299656" cy="51435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13"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9069" y="0"/>
            <a:ext cx="624452" cy="441636"/>
          </a:xfrm>
          <a:prstGeom prst="rect">
            <a:avLst/>
          </a:prstGeom>
        </p:spPr>
      </p:pic>
      <p:pic>
        <p:nvPicPr>
          <p:cNvPr id="14" name="Imagen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sp>
        <p:nvSpPr>
          <p:cNvPr id="10" name="CuadroTexto 9"/>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1" name="Imagen 10"/>
          <p:cNvPicPr>
            <a:picLocks noChangeAspect="1"/>
          </p:cNvPicPr>
          <p:nvPr userDrawn="1"/>
        </p:nvPicPr>
        <p:blipFill rotWithShape="1">
          <a:blip r:embed="rId4">
            <a:extLst>
              <a:ext uri="{28A0092B-C50C-407E-A947-70E740481C1C}">
                <a14:useLocalDpi xmlns:a14="http://schemas.microsoft.com/office/drawing/2010/main" val="0"/>
              </a:ext>
            </a:extLst>
          </a:blip>
          <a:srcRect t="81503" r="58016" b="250"/>
          <a:stretch/>
        </p:blipFill>
        <p:spPr>
          <a:xfrm rot="16200000">
            <a:off x="3079952" y="2755273"/>
            <a:ext cx="3837904" cy="938549"/>
          </a:xfrm>
          <a:prstGeom prst="rect">
            <a:avLst/>
          </a:prstGeom>
        </p:spPr>
      </p:pic>
    </p:spTree>
    <p:extLst>
      <p:ext uri="{BB962C8B-B14F-4D97-AF65-F5344CB8AC3E}">
        <p14:creationId xmlns:p14="http://schemas.microsoft.com/office/powerpoint/2010/main" val="225748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texto, fotos (blanco)">
    <p:spTree>
      <p:nvGrpSpPr>
        <p:cNvPr id="1" name=""/>
        <p:cNvGrpSpPr/>
        <p:nvPr/>
      </p:nvGrpSpPr>
      <p:grpSpPr>
        <a:xfrm>
          <a:off x="0" y="0"/>
          <a:ext cx="0" cy="0"/>
          <a:chOff x="0" y="0"/>
          <a:chExt cx="0" cy="0"/>
        </a:xfrm>
      </p:grpSpPr>
      <p:sp>
        <p:nvSpPr>
          <p:cNvPr id="15" name="Marcador de imagen 2"/>
          <p:cNvSpPr>
            <a:spLocks noGrp="1"/>
          </p:cNvSpPr>
          <p:nvPr>
            <p:ph type="pic" idx="1"/>
          </p:nvPr>
        </p:nvSpPr>
        <p:spPr>
          <a:xfrm>
            <a:off x="5299656" y="0"/>
            <a:ext cx="3844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8" name="CuadroTexto 7"/>
          <p:cNvSpPr txBox="1"/>
          <p:nvPr userDrawn="1"/>
        </p:nvSpPr>
        <p:spPr>
          <a:xfrm>
            <a:off x="684213" y="1062009"/>
            <a:ext cx="3924300" cy="1169551"/>
          </a:xfrm>
          <a:prstGeom prst="rect">
            <a:avLst/>
          </a:prstGeom>
          <a:noFill/>
        </p:spPr>
        <p:txBody>
          <a:bodyPr wrap="square" rtlCol="0">
            <a:spAutoFit/>
          </a:bodyPr>
          <a:lstStyle/>
          <a:p>
            <a:pPr>
              <a:lnSpc>
                <a:spcPts val="4200"/>
              </a:lnSpc>
            </a:pPr>
            <a:r>
              <a:rPr lang="es-ES_tradnl" sz="4000" dirty="0" smtClean="0">
                <a:solidFill>
                  <a:srgbClr val="00D9FB"/>
                </a:solidFill>
                <a:latin typeface="Eurostile" charset="0"/>
                <a:ea typeface="Eurostile" charset="0"/>
                <a:cs typeface="Eurostile" charset="0"/>
              </a:rPr>
              <a:t>LOREM </a:t>
            </a:r>
            <a:br>
              <a:rPr lang="es-ES_tradnl" sz="4000" dirty="0" smtClean="0">
                <a:solidFill>
                  <a:srgbClr val="00D9FB"/>
                </a:solidFill>
                <a:latin typeface="Eurostile" charset="0"/>
                <a:ea typeface="Eurostile" charset="0"/>
                <a:cs typeface="Eurostile" charset="0"/>
              </a:rPr>
            </a:br>
            <a:r>
              <a:rPr lang="es-ES_tradnl" sz="4000" dirty="0" smtClean="0">
                <a:solidFill>
                  <a:srgbClr val="00D9FB"/>
                </a:solidFill>
                <a:latin typeface="Eurostile" charset="0"/>
                <a:ea typeface="Eurostile" charset="0"/>
                <a:cs typeface="Eurostile" charset="0"/>
              </a:rPr>
              <a:t>IPSUM</a:t>
            </a:r>
            <a:endParaRPr lang="es-ES_tradnl" sz="4000" dirty="0">
              <a:solidFill>
                <a:srgbClr val="00D9FB"/>
              </a:solidFill>
              <a:latin typeface="Eurostile" charset="0"/>
              <a:ea typeface="Eurostile" charset="0"/>
              <a:cs typeface="Eurostile" charset="0"/>
            </a:endParaRPr>
          </a:p>
        </p:txBody>
      </p:sp>
      <p:sp>
        <p:nvSpPr>
          <p:cNvPr id="9" name="CuadroTexto 8"/>
          <p:cNvSpPr txBox="1"/>
          <p:nvPr userDrawn="1"/>
        </p:nvSpPr>
        <p:spPr>
          <a:xfrm>
            <a:off x="2646363" y="1077303"/>
            <a:ext cx="1631169" cy="2246769"/>
          </a:xfrm>
          <a:prstGeom prst="rect">
            <a:avLst/>
          </a:prstGeom>
          <a:noFill/>
        </p:spPr>
        <p:txBody>
          <a:bodyPr wrap="square" rtlCol="0">
            <a:spAutoFit/>
          </a:bodyPr>
          <a:lstStyle/>
          <a:p>
            <a:r>
              <a:rPr lang="es-ES_tradnl" sz="1000" dirty="0" err="1">
                <a:solidFill>
                  <a:srgbClr val="171717"/>
                </a:solidFill>
                <a:latin typeface="Eurostile" charset="0"/>
                <a:ea typeface="Eurostile" charset="0"/>
                <a:cs typeface="Eurostile" charset="0"/>
              </a:rPr>
              <a:t>Lorem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ipsum</a:t>
            </a:r>
            <a:r>
              <a:rPr lang="es-ES_tradnl" sz="1000" dirty="0">
                <a:solidFill>
                  <a:srgbClr val="171717"/>
                </a:solidFill>
                <a:latin typeface="Eurostile" charset="0"/>
                <a:ea typeface="Eurostile" charset="0"/>
                <a:cs typeface="Eurostile" charset="0"/>
              </a:rPr>
              <a:t> dolor </a:t>
            </a:r>
            <a:r>
              <a:rPr lang="es-ES_tradnl" sz="1000" dirty="0" err="1">
                <a:solidFill>
                  <a:srgbClr val="171717"/>
                </a:solidFill>
                <a:latin typeface="Eurostile" charset="0"/>
                <a:ea typeface="Eurostile" charset="0"/>
                <a:cs typeface="Eurostile" charset="0"/>
              </a:rPr>
              <a:t>sit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amet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consectetur</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adipiscing</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elit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Suspendisse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porttitor</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elit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vel</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congue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mattis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Donec</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cursus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risus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risus</a:t>
            </a:r>
            <a:r>
              <a:rPr lang="es-ES_tradnl" sz="1000" dirty="0">
                <a:solidFill>
                  <a:srgbClr val="171717"/>
                </a:solidFill>
                <a:latin typeface="Eurostile" charset="0"/>
                <a:ea typeface="Eurostile" charset="0"/>
                <a:cs typeface="Eurostile" charset="0"/>
              </a:rPr>
              <a:t>, a </a:t>
            </a:r>
            <a:r>
              <a:rPr lang="es-ES_tradnl" sz="1000" dirty="0" err="1">
                <a:solidFill>
                  <a:srgbClr val="171717"/>
                </a:solidFill>
                <a:latin typeface="Eurostile" charset="0"/>
                <a:ea typeface="Eurostile" charset="0"/>
                <a:cs typeface="Eurostile" charset="0"/>
              </a:rPr>
              <a:t>dapibus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nibh</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blandit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sit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amet</a:t>
            </a:r>
            <a:r>
              <a:rPr lang="es-ES_tradnl" sz="1000" dirty="0">
                <a:solidFill>
                  <a:srgbClr val="171717"/>
                </a:solidFill>
                <a:latin typeface="Eurostile" charset="0"/>
                <a:ea typeface="Eurostile" charset="0"/>
                <a:cs typeface="Eurostile" charset="0"/>
              </a:rPr>
              <a:t>. In </a:t>
            </a:r>
            <a:r>
              <a:rPr lang="es-ES_tradnl" sz="1000" dirty="0" err="1">
                <a:solidFill>
                  <a:srgbClr val="171717"/>
                </a:solidFill>
                <a:latin typeface="Eurostile" charset="0"/>
                <a:ea typeface="Eurostile" charset="0"/>
                <a:cs typeface="Eurostile" charset="0"/>
              </a:rPr>
              <a:t>eu</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nisi</a:t>
            </a:r>
            <a:r>
              <a:rPr lang="es-ES_tradnl" sz="1000" dirty="0">
                <a:solidFill>
                  <a:srgbClr val="171717"/>
                </a:solidFill>
                <a:latin typeface="Eurostile" charset="0"/>
                <a:ea typeface="Eurostile" charset="0"/>
                <a:cs typeface="Eurostile" charset="0"/>
              </a:rPr>
              <a:t> non </a:t>
            </a:r>
            <a:r>
              <a:rPr lang="es-ES_tradnl" sz="1000" dirty="0" err="1">
                <a:solidFill>
                  <a:srgbClr val="171717"/>
                </a:solidFill>
                <a:latin typeface="Eurostile" charset="0"/>
                <a:ea typeface="Eurostile" charset="0"/>
                <a:cs typeface="Eurostile" charset="0"/>
              </a:rPr>
              <a:t>sapien</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tempus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congue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Suspendisse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viverra</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blandit</a:t>
            </a:r>
            <a:r>
              <a:rPr lang="es-ES_tradnl" sz="1000" dirty="0">
                <a:solidFill>
                  <a:srgbClr val="171717"/>
                </a:solidFill>
                <a:latin typeface="Eurostile" charset="0"/>
                <a:ea typeface="Eurostile" charset="0"/>
                <a:cs typeface="Eurostile" charset="0"/>
              </a:rPr>
              <a:t> urna a </a:t>
            </a:r>
            <a:r>
              <a:rPr lang="es-ES_tradnl" sz="1000" dirty="0" err="1">
                <a:solidFill>
                  <a:srgbClr val="171717"/>
                </a:solidFill>
                <a:latin typeface="Eurostile" charset="0"/>
                <a:ea typeface="Eurostile" charset="0"/>
                <a:cs typeface="Eurostile" charset="0"/>
              </a:rPr>
              <a:t>congue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Quisque</a:t>
            </a:r>
            <a:r>
              <a:rPr lang="es-ES_tradnl" sz="1000" dirty="0">
                <a:solidFill>
                  <a:srgbClr val="171717"/>
                </a:solidFill>
                <a:latin typeface="Eurostile" charset="0"/>
                <a:ea typeface="Eurostile" charset="0"/>
                <a:cs typeface="Eurostile" charset="0"/>
              </a:rPr>
              <a:t> mi </a:t>
            </a:r>
            <a:r>
              <a:rPr lang="es-ES_tradnl" sz="1000" dirty="0" err="1">
                <a:solidFill>
                  <a:srgbClr val="171717"/>
                </a:solidFill>
                <a:latin typeface="Eurostile" charset="0"/>
                <a:ea typeface="Eurostile" charset="0"/>
                <a:cs typeface="Eurostile" charset="0"/>
              </a:rPr>
              <a:t>diam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cursus</a:t>
            </a:r>
            <a:r>
              <a:rPr lang="es-ES_tradnl" sz="1000" dirty="0">
                <a:solidFill>
                  <a:srgbClr val="171717"/>
                </a:solidFill>
                <a:latin typeface="Eurostile" charset="0"/>
                <a:ea typeface="Eurostile" charset="0"/>
                <a:cs typeface="Eurostile" charset="0"/>
              </a:rPr>
              <a:t> in </a:t>
            </a:r>
            <a:r>
              <a:rPr lang="es-ES_tradnl" sz="1000" dirty="0" err="1">
                <a:solidFill>
                  <a:srgbClr val="171717"/>
                </a:solidFill>
                <a:latin typeface="Eurostile" charset="0"/>
                <a:ea typeface="Eurostile" charset="0"/>
                <a:cs typeface="Eurostile" charset="0"/>
              </a:rPr>
              <a:t>augue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vel</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dictum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hendrerit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diam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Praesent</a:t>
            </a:r>
            <a:r>
              <a:rPr lang="es-ES_tradnl" sz="1000" dirty="0">
                <a:solidFill>
                  <a:srgbClr val="171717"/>
                </a:solidFill>
                <a:latin typeface="Eurostile" charset="0"/>
                <a:ea typeface="Eurostile" charset="0"/>
                <a:cs typeface="Eurostile" charset="0"/>
              </a:rPr>
              <a:t> id </a:t>
            </a:r>
            <a:r>
              <a:rPr lang="es-ES_tradnl" sz="1000" dirty="0" err="1">
                <a:solidFill>
                  <a:srgbClr val="171717"/>
                </a:solidFill>
                <a:latin typeface="Eurostile" charset="0"/>
                <a:ea typeface="Eurostile" charset="0"/>
                <a:cs typeface="Eurostile" charset="0"/>
              </a:rPr>
              <a:t>nisl</a:t>
            </a:r>
            <a:r>
              <a:rPr lang="es-ES_tradnl" sz="1000" dirty="0">
                <a:solidFill>
                  <a:srgbClr val="171717"/>
                </a:solidFill>
                <a:latin typeface="Eurostile" charset="0"/>
                <a:ea typeface="Eurostile" charset="0"/>
                <a:cs typeface="Eurostile" charset="0"/>
              </a:rPr>
              <a:t> id </a:t>
            </a:r>
            <a:r>
              <a:rPr lang="es-ES_tradnl" sz="1000" dirty="0" err="1">
                <a:solidFill>
                  <a:srgbClr val="171717"/>
                </a:solidFill>
                <a:latin typeface="Eurostile" charset="0"/>
                <a:ea typeface="Eurostile" charset="0"/>
                <a:cs typeface="Eurostile" charset="0"/>
              </a:rPr>
              <a:t>turpis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fringilla</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eleifend</a:t>
            </a:r>
            <a:r>
              <a:rPr lang="es-ES_tradnl" sz="1000" dirty="0">
                <a:solidFill>
                  <a:srgbClr val="171717"/>
                </a:solidFill>
                <a:latin typeface="Eurostile" charset="0"/>
                <a:ea typeface="Eurostile" charset="0"/>
                <a:cs typeface="Eurostile" charset="0"/>
              </a:rPr>
              <a:t> ut ut </a:t>
            </a:r>
            <a:r>
              <a:rPr lang="es-ES_tradnl" sz="1000" dirty="0" err="1">
                <a:solidFill>
                  <a:srgbClr val="171717"/>
                </a:solidFill>
                <a:latin typeface="Eurostile" charset="0"/>
                <a:ea typeface="Eurostile" charset="0"/>
                <a:cs typeface="Eurostile" charset="0"/>
              </a:rPr>
              <a:t>elit</a:t>
            </a:r>
            <a:r>
              <a:rPr lang="es-ES_tradnl" sz="1000" dirty="0">
                <a:solidFill>
                  <a:srgbClr val="171717"/>
                </a:solidFill>
                <a:latin typeface="Eurostile" charset="0"/>
                <a:ea typeface="Eurostile" charset="0"/>
                <a:cs typeface="Eurostile" charset="0"/>
              </a:rPr>
              <a:t>. </a:t>
            </a:r>
          </a:p>
        </p:txBody>
      </p:sp>
      <p:sp>
        <p:nvSpPr>
          <p:cNvPr id="11" name="CuadroTexto 10"/>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2" name="Imagen 11"/>
          <p:cNvPicPr>
            <a:picLocks noChangeAspect="1"/>
          </p:cNvPicPr>
          <p:nvPr userDrawn="1"/>
        </p:nvPicPr>
        <p:blipFill rotWithShape="1">
          <a:blip r:embed="rId2">
            <a:extLst>
              <a:ext uri="{28A0092B-C50C-407E-A947-70E740481C1C}">
                <a14:useLocalDpi xmlns:a14="http://schemas.microsoft.com/office/drawing/2010/main" val="0"/>
              </a:ext>
            </a:extLst>
          </a:blip>
          <a:srcRect t="81503" r="58016" b="250"/>
          <a:stretch/>
        </p:blipFill>
        <p:spPr>
          <a:xfrm rot="16200000">
            <a:off x="3079952" y="2755273"/>
            <a:ext cx="3837904" cy="938549"/>
          </a:xfrm>
          <a:prstGeom prst="rect">
            <a:avLst/>
          </a:prstGeom>
        </p:spPr>
      </p:pic>
      <p:pic>
        <p:nvPicPr>
          <p:cNvPr id="13"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pic>
        <p:nvPicPr>
          <p:cNvPr id="14" name="Imagen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33920" y="-469275"/>
            <a:ext cx="2825750" cy="158995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ítulo, texto, fotos (blanco)">
    <p:spTree>
      <p:nvGrpSpPr>
        <p:cNvPr id="1" name=""/>
        <p:cNvGrpSpPr/>
        <p:nvPr/>
      </p:nvGrpSpPr>
      <p:grpSpPr>
        <a:xfrm>
          <a:off x="0" y="0"/>
          <a:ext cx="0" cy="0"/>
          <a:chOff x="0" y="0"/>
          <a:chExt cx="0" cy="0"/>
        </a:xfrm>
      </p:grpSpPr>
      <p:sp>
        <p:nvSpPr>
          <p:cNvPr id="15" name="Marcador de imagen 2"/>
          <p:cNvSpPr>
            <a:spLocks noGrp="1"/>
          </p:cNvSpPr>
          <p:nvPr>
            <p:ph type="pic" idx="1"/>
          </p:nvPr>
        </p:nvSpPr>
        <p:spPr>
          <a:xfrm>
            <a:off x="5299656" y="0"/>
            <a:ext cx="3844344" cy="5143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8" name="CuadroTexto 7"/>
          <p:cNvSpPr txBox="1"/>
          <p:nvPr userDrawn="1"/>
        </p:nvSpPr>
        <p:spPr>
          <a:xfrm>
            <a:off x="684213" y="1062009"/>
            <a:ext cx="3924300" cy="1169551"/>
          </a:xfrm>
          <a:prstGeom prst="rect">
            <a:avLst/>
          </a:prstGeom>
          <a:noFill/>
        </p:spPr>
        <p:txBody>
          <a:bodyPr wrap="square" rtlCol="0">
            <a:spAutoFit/>
          </a:bodyPr>
          <a:lstStyle/>
          <a:p>
            <a:pPr>
              <a:lnSpc>
                <a:spcPts val="4200"/>
              </a:lnSpc>
            </a:pPr>
            <a:r>
              <a:rPr lang="es-ES_tradnl" sz="4000" dirty="0" smtClean="0">
                <a:solidFill>
                  <a:srgbClr val="00D9FB"/>
                </a:solidFill>
                <a:latin typeface="Eurostile" charset="0"/>
                <a:ea typeface="Eurostile" charset="0"/>
                <a:cs typeface="Eurostile" charset="0"/>
              </a:rPr>
              <a:t>LOREM </a:t>
            </a:r>
            <a:br>
              <a:rPr lang="es-ES_tradnl" sz="4000" dirty="0" smtClean="0">
                <a:solidFill>
                  <a:srgbClr val="00D9FB"/>
                </a:solidFill>
                <a:latin typeface="Eurostile" charset="0"/>
                <a:ea typeface="Eurostile" charset="0"/>
                <a:cs typeface="Eurostile" charset="0"/>
              </a:rPr>
            </a:br>
            <a:r>
              <a:rPr lang="es-ES_tradnl" sz="4000" dirty="0" smtClean="0">
                <a:solidFill>
                  <a:srgbClr val="00D9FB"/>
                </a:solidFill>
                <a:latin typeface="Eurostile" charset="0"/>
                <a:ea typeface="Eurostile" charset="0"/>
                <a:cs typeface="Eurostile" charset="0"/>
              </a:rPr>
              <a:t>IPSUM</a:t>
            </a:r>
            <a:endParaRPr lang="es-ES_tradnl" sz="4000" dirty="0">
              <a:solidFill>
                <a:srgbClr val="00D9FB"/>
              </a:solidFill>
              <a:latin typeface="Eurostile" charset="0"/>
              <a:ea typeface="Eurostile" charset="0"/>
              <a:cs typeface="Eurostile" charset="0"/>
            </a:endParaRPr>
          </a:p>
        </p:txBody>
      </p:sp>
      <p:sp>
        <p:nvSpPr>
          <p:cNvPr id="9" name="CuadroTexto 8"/>
          <p:cNvSpPr txBox="1"/>
          <p:nvPr userDrawn="1"/>
        </p:nvSpPr>
        <p:spPr>
          <a:xfrm>
            <a:off x="2646363" y="1077303"/>
            <a:ext cx="1631169" cy="2246769"/>
          </a:xfrm>
          <a:prstGeom prst="rect">
            <a:avLst/>
          </a:prstGeom>
          <a:noFill/>
        </p:spPr>
        <p:txBody>
          <a:bodyPr wrap="square" rtlCol="0">
            <a:spAutoFit/>
          </a:bodyPr>
          <a:lstStyle/>
          <a:p>
            <a:r>
              <a:rPr lang="es-ES_tradnl" sz="1000" dirty="0" err="1">
                <a:solidFill>
                  <a:srgbClr val="171717"/>
                </a:solidFill>
                <a:latin typeface="Eurostile" charset="0"/>
                <a:ea typeface="Eurostile" charset="0"/>
                <a:cs typeface="Eurostile" charset="0"/>
              </a:rPr>
              <a:t>Lorem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ipsum</a:t>
            </a:r>
            <a:r>
              <a:rPr lang="es-ES_tradnl" sz="1000" dirty="0">
                <a:solidFill>
                  <a:srgbClr val="171717"/>
                </a:solidFill>
                <a:latin typeface="Eurostile" charset="0"/>
                <a:ea typeface="Eurostile" charset="0"/>
                <a:cs typeface="Eurostile" charset="0"/>
              </a:rPr>
              <a:t> dolor </a:t>
            </a:r>
            <a:r>
              <a:rPr lang="es-ES_tradnl" sz="1000" dirty="0" err="1">
                <a:solidFill>
                  <a:srgbClr val="171717"/>
                </a:solidFill>
                <a:latin typeface="Eurostile" charset="0"/>
                <a:ea typeface="Eurostile" charset="0"/>
                <a:cs typeface="Eurostile" charset="0"/>
              </a:rPr>
              <a:t>sit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amet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consectetur</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adipiscing</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elit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Suspendisse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porttitor</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elit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vel</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congue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mattis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Donec</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cursus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risus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risus</a:t>
            </a:r>
            <a:r>
              <a:rPr lang="es-ES_tradnl" sz="1000" dirty="0">
                <a:solidFill>
                  <a:srgbClr val="171717"/>
                </a:solidFill>
                <a:latin typeface="Eurostile" charset="0"/>
                <a:ea typeface="Eurostile" charset="0"/>
                <a:cs typeface="Eurostile" charset="0"/>
              </a:rPr>
              <a:t>, a </a:t>
            </a:r>
            <a:r>
              <a:rPr lang="es-ES_tradnl" sz="1000" dirty="0" err="1">
                <a:solidFill>
                  <a:srgbClr val="171717"/>
                </a:solidFill>
                <a:latin typeface="Eurostile" charset="0"/>
                <a:ea typeface="Eurostile" charset="0"/>
                <a:cs typeface="Eurostile" charset="0"/>
              </a:rPr>
              <a:t>dapibus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nibh</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blandit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sit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amet</a:t>
            </a:r>
            <a:r>
              <a:rPr lang="es-ES_tradnl" sz="1000" dirty="0">
                <a:solidFill>
                  <a:srgbClr val="171717"/>
                </a:solidFill>
                <a:latin typeface="Eurostile" charset="0"/>
                <a:ea typeface="Eurostile" charset="0"/>
                <a:cs typeface="Eurostile" charset="0"/>
              </a:rPr>
              <a:t>. In </a:t>
            </a:r>
            <a:r>
              <a:rPr lang="es-ES_tradnl" sz="1000" dirty="0" err="1">
                <a:solidFill>
                  <a:srgbClr val="171717"/>
                </a:solidFill>
                <a:latin typeface="Eurostile" charset="0"/>
                <a:ea typeface="Eurostile" charset="0"/>
                <a:cs typeface="Eurostile" charset="0"/>
              </a:rPr>
              <a:t>eu</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nisi</a:t>
            </a:r>
            <a:r>
              <a:rPr lang="es-ES_tradnl" sz="1000" dirty="0">
                <a:solidFill>
                  <a:srgbClr val="171717"/>
                </a:solidFill>
                <a:latin typeface="Eurostile" charset="0"/>
                <a:ea typeface="Eurostile" charset="0"/>
                <a:cs typeface="Eurostile" charset="0"/>
              </a:rPr>
              <a:t> non </a:t>
            </a:r>
            <a:r>
              <a:rPr lang="es-ES_tradnl" sz="1000" dirty="0" err="1">
                <a:solidFill>
                  <a:srgbClr val="171717"/>
                </a:solidFill>
                <a:latin typeface="Eurostile" charset="0"/>
                <a:ea typeface="Eurostile" charset="0"/>
                <a:cs typeface="Eurostile" charset="0"/>
              </a:rPr>
              <a:t>sapien</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tempus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congue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Suspendisse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viverra</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blandit</a:t>
            </a:r>
            <a:r>
              <a:rPr lang="es-ES_tradnl" sz="1000" dirty="0">
                <a:solidFill>
                  <a:srgbClr val="171717"/>
                </a:solidFill>
                <a:latin typeface="Eurostile" charset="0"/>
                <a:ea typeface="Eurostile" charset="0"/>
                <a:cs typeface="Eurostile" charset="0"/>
              </a:rPr>
              <a:t> urna a </a:t>
            </a:r>
            <a:r>
              <a:rPr lang="es-ES_tradnl" sz="1000" dirty="0" err="1">
                <a:solidFill>
                  <a:srgbClr val="171717"/>
                </a:solidFill>
                <a:latin typeface="Eurostile" charset="0"/>
                <a:ea typeface="Eurostile" charset="0"/>
                <a:cs typeface="Eurostile" charset="0"/>
              </a:rPr>
              <a:t>congue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Quisque</a:t>
            </a:r>
            <a:r>
              <a:rPr lang="es-ES_tradnl" sz="1000" dirty="0">
                <a:solidFill>
                  <a:srgbClr val="171717"/>
                </a:solidFill>
                <a:latin typeface="Eurostile" charset="0"/>
                <a:ea typeface="Eurostile" charset="0"/>
                <a:cs typeface="Eurostile" charset="0"/>
              </a:rPr>
              <a:t> mi </a:t>
            </a:r>
            <a:r>
              <a:rPr lang="es-ES_tradnl" sz="1000" dirty="0" err="1">
                <a:solidFill>
                  <a:srgbClr val="171717"/>
                </a:solidFill>
                <a:latin typeface="Eurostile" charset="0"/>
                <a:ea typeface="Eurostile" charset="0"/>
                <a:cs typeface="Eurostile" charset="0"/>
              </a:rPr>
              <a:t>diam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cursus</a:t>
            </a:r>
            <a:r>
              <a:rPr lang="es-ES_tradnl" sz="1000" dirty="0">
                <a:solidFill>
                  <a:srgbClr val="171717"/>
                </a:solidFill>
                <a:latin typeface="Eurostile" charset="0"/>
                <a:ea typeface="Eurostile" charset="0"/>
                <a:cs typeface="Eurostile" charset="0"/>
              </a:rPr>
              <a:t> in </a:t>
            </a:r>
            <a:r>
              <a:rPr lang="es-ES_tradnl" sz="1000" dirty="0" err="1">
                <a:solidFill>
                  <a:srgbClr val="171717"/>
                </a:solidFill>
                <a:latin typeface="Eurostile" charset="0"/>
                <a:ea typeface="Eurostile" charset="0"/>
                <a:cs typeface="Eurostile" charset="0"/>
              </a:rPr>
              <a:t>augue</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vel</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dictum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hendrerit</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diam</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Praesent</a:t>
            </a:r>
            <a:r>
              <a:rPr lang="es-ES_tradnl" sz="1000" dirty="0">
                <a:solidFill>
                  <a:srgbClr val="171717"/>
                </a:solidFill>
                <a:latin typeface="Eurostile" charset="0"/>
                <a:ea typeface="Eurostile" charset="0"/>
                <a:cs typeface="Eurostile" charset="0"/>
              </a:rPr>
              <a:t> id </a:t>
            </a:r>
            <a:r>
              <a:rPr lang="es-ES_tradnl" sz="1000" dirty="0" err="1">
                <a:solidFill>
                  <a:srgbClr val="171717"/>
                </a:solidFill>
                <a:latin typeface="Eurostile" charset="0"/>
                <a:ea typeface="Eurostile" charset="0"/>
                <a:cs typeface="Eurostile" charset="0"/>
              </a:rPr>
              <a:t>nisl</a:t>
            </a:r>
            <a:r>
              <a:rPr lang="es-ES_tradnl" sz="1000" dirty="0">
                <a:solidFill>
                  <a:srgbClr val="171717"/>
                </a:solidFill>
                <a:latin typeface="Eurostile" charset="0"/>
                <a:ea typeface="Eurostile" charset="0"/>
                <a:cs typeface="Eurostile" charset="0"/>
              </a:rPr>
              <a:t> id </a:t>
            </a:r>
            <a:r>
              <a:rPr lang="es-ES_tradnl" sz="1000" dirty="0" err="1">
                <a:solidFill>
                  <a:srgbClr val="171717"/>
                </a:solidFill>
                <a:latin typeface="Eurostile" charset="0"/>
                <a:ea typeface="Eurostile" charset="0"/>
                <a:cs typeface="Eurostile" charset="0"/>
              </a:rPr>
              <a:t>turpis</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fringilla</a:t>
            </a:r>
            <a:r>
              <a:rPr lang="es-ES_tradnl" sz="1000" dirty="0">
                <a:solidFill>
                  <a:srgbClr val="171717"/>
                </a:solidFill>
                <a:latin typeface="Eurostile" charset="0"/>
                <a:ea typeface="Eurostile" charset="0"/>
                <a:cs typeface="Eurostile" charset="0"/>
              </a:rPr>
              <a:t> </a:t>
            </a:r>
            <a:r>
              <a:rPr lang="es-ES_tradnl" sz="1000" dirty="0" err="1">
                <a:solidFill>
                  <a:srgbClr val="171717"/>
                </a:solidFill>
                <a:latin typeface="Eurostile" charset="0"/>
                <a:ea typeface="Eurostile" charset="0"/>
                <a:cs typeface="Eurostile" charset="0"/>
              </a:rPr>
              <a:t>eleifend</a:t>
            </a:r>
            <a:r>
              <a:rPr lang="es-ES_tradnl" sz="1000" dirty="0">
                <a:solidFill>
                  <a:srgbClr val="171717"/>
                </a:solidFill>
                <a:latin typeface="Eurostile" charset="0"/>
                <a:ea typeface="Eurostile" charset="0"/>
                <a:cs typeface="Eurostile" charset="0"/>
              </a:rPr>
              <a:t> ut ut </a:t>
            </a:r>
            <a:r>
              <a:rPr lang="es-ES_tradnl" sz="1000" dirty="0" err="1">
                <a:solidFill>
                  <a:srgbClr val="171717"/>
                </a:solidFill>
                <a:latin typeface="Eurostile" charset="0"/>
                <a:ea typeface="Eurostile" charset="0"/>
                <a:cs typeface="Eurostile" charset="0"/>
              </a:rPr>
              <a:t>elit</a:t>
            </a:r>
            <a:r>
              <a:rPr lang="es-ES_tradnl" sz="1000" dirty="0">
                <a:solidFill>
                  <a:srgbClr val="171717"/>
                </a:solidFill>
                <a:latin typeface="Eurostile" charset="0"/>
                <a:ea typeface="Eurostile" charset="0"/>
                <a:cs typeface="Eurostile" charset="0"/>
              </a:rPr>
              <a:t>. </a:t>
            </a:r>
          </a:p>
        </p:txBody>
      </p:sp>
      <p:sp>
        <p:nvSpPr>
          <p:cNvPr id="11" name="CuadroTexto 10"/>
          <p:cNvSpPr txBox="1"/>
          <p:nvPr userDrawn="1"/>
        </p:nvSpPr>
        <p:spPr>
          <a:xfrm>
            <a:off x="684213" y="110259"/>
            <a:ext cx="2393950" cy="215444"/>
          </a:xfrm>
          <a:prstGeom prst="rect">
            <a:avLst/>
          </a:prstGeom>
          <a:noFill/>
        </p:spPr>
        <p:txBody>
          <a:bodyPr wrap="square" rtlCol="0">
            <a:spAutoFit/>
          </a:bodyPr>
          <a:lstStyle/>
          <a:p>
            <a:r>
              <a:rPr lang="es-ES_tradnl" sz="800" dirty="0" smtClean="0">
                <a:solidFill>
                  <a:schemeClr val="bg1">
                    <a:lumMod val="65000"/>
                  </a:schemeClr>
                </a:solidFill>
                <a:latin typeface="Eurostile" charset="0"/>
                <a:ea typeface="Eurostile" charset="0"/>
                <a:cs typeface="Eurostile" charset="0"/>
              </a:rPr>
              <a:t>Herramientas</a:t>
            </a:r>
            <a:r>
              <a:rPr lang="es-ES_tradnl" sz="800" baseline="0" dirty="0" smtClean="0">
                <a:solidFill>
                  <a:schemeClr val="bg1">
                    <a:lumMod val="65000"/>
                  </a:schemeClr>
                </a:solidFill>
                <a:latin typeface="Eurostile" charset="0"/>
                <a:ea typeface="Eurostile" charset="0"/>
                <a:cs typeface="Eurostile" charset="0"/>
              </a:rPr>
              <a:t> Digitales</a:t>
            </a:r>
            <a:endParaRPr lang="es-ES_tradnl" sz="800" dirty="0">
              <a:solidFill>
                <a:schemeClr val="bg1">
                  <a:lumMod val="65000"/>
                </a:schemeClr>
              </a:solidFill>
              <a:latin typeface="Eurostile" charset="0"/>
              <a:ea typeface="Eurostile" charset="0"/>
              <a:cs typeface="Eurostile" charset="0"/>
            </a:endParaRPr>
          </a:p>
        </p:txBody>
      </p:sp>
      <p:pic>
        <p:nvPicPr>
          <p:cNvPr id="12" name="Imagen 11"/>
          <p:cNvPicPr>
            <a:picLocks noChangeAspect="1"/>
          </p:cNvPicPr>
          <p:nvPr userDrawn="1"/>
        </p:nvPicPr>
        <p:blipFill rotWithShape="1">
          <a:blip r:embed="rId2">
            <a:extLst>
              <a:ext uri="{28A0092B-C50C-407E-A947-70E740481C1C}">
                <a14:useLocalDpi xmlns:a14="http://schemas.microsoft.com/office/drawing/2010/main" val="0"/>
              </a:ext>
            </a:extLst>
          </a:blip>
          <a:srcRect t="81503" r="58016" b="250"/>
          <a:stretch/>
        </p:blipFill>
        <p:spPr>
          <a:xfrm rot="16200000">
            <a:off x="3079952" y="2755273"/>
            <a:ext cx="3837904" cy="938549"/>
          </a:xfrm>
          <a:prstGeom prst="rect">
            <a:avLst/>
          </a:prstGeom>
        </p:spPr>
      </p:pic>
      <p:pic>
        <p:nvPicPr>
          <p:cNvPr id="13"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3858" y="3669689"/>
            <a:ext cx="4501620" cy="2532912"/>
          </a:xfrm>
          <a:prstGeom prst="rect">
            <a:avLst/>
          </a:prstGeom>
        </p:spPr>
      </p:pic>
      <p:pic>
        <p:nvPicPr>
          <p:cNvPr id="14" name="Imagen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33920" y="-469275"/>
            <a:ext cx="2825750" cy="1589955"/>
          </a:xfrm>
          <a:prstGeom prst="rect">
            <a:avLst/>
          </a:prstGeom>
        </p:spPr>
      </p:pic>
    </p:spTree>
    <p:extLst>
      <p:ext uri="{BB962C8B-B14F-4D97-AF65-F5344CB8AC3E}">
        <p14:creationId xmlns:p14="http://schemas.microsoft.com/office/powerpoint/2010/main" val="355821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372997"/>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63" r:id="rId3"/>
    <p:sldLayoutId id="2147483675" r:id="rId4"/>
    <p:sldLayoutId id="2147483661" r:id="rId5"/>
    <p:sldLayoutId id="2147483673" r:id="rId6"/>
    <p:sldLayoutId id="2147483676" r:id="rId7"/>
    <p:sldLayoutId id="2147483662" r:id="rId8"/>
    <p:sldLayoutId id="2147483674" r:id="rId9"/>
    <p:sldLayoutId id="2147483664" r:id="rId10"/>
    <p:sldLayoutId id="2147483665" r:id="rId11"/>
    <p:sldLayoutId id="2147483666" r:id="rId12"/>
    <p:sldLayoutId id="2147483668" r:id="rId13"/>
    <p:sldLayoutId id="2147483669"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665124" y="1505250"/>
            <a:ext cx="7244291" cy="2400914"/>
          </a:xfrm>
          <a:prstGeom prst="rect">
            <a:avLst/>
          </a:prstGeom>
          <a:noFill/>
        </p:spPr>
        <p:txBody>
          <a:bodyPr wrap="none" rtlCol="0">
            <a:spAutoFit/>
          </a:bodyPr>
          <a:lstStyle/>
          <a:p>
            <a:pPr algn="r">
              <a:lnSpc>
                <a:spcPts val="6020"/>
              </a:lnSpc>
            </a:pPr>
            <a:r>
              <a:rPr lang="es-ES" sz="6600" dirty="0" smtClean="0">
                <a:solidFill>
                  <a:schemeClr val="bg1"/>
                </a:solidFill>
                <a:latin typeface="Eurostile" charset="0"/>
                <a:ea typeface="Eurostile" charset="0"/>
                <a:cs typeface="Eurostile" charset="0"/>
              </a:rPr>
              <a:t>DAKOTA 2018</a:t>
            </a:r>
          </a:p>
          <a:p>
            <a:pPr algn="r">
              <a:lnSpc>
                <a:spcPts val="6020"/>
              </a:lnSpc>
            </a:pPr>
            <a:r>
              <a:rPr lang="es-ES" sz="6000" dirty="0" smtClean="0">
                <a:solidFill>
                  <a:srgbClr val="00D9FB"/>
                </a:solidFill>
                <a:latin typeface="Eurostile" charset="0"/>
                <a:ea typeface="Eurostile" charset="0"/>
                <a:cs typeface="Eurostile" charset="0"/>
              </a:rPr>
              <a:t>Leads</a:t>
            </a:r>
          </a:p>
          <a:p>
            <a:pPr>
              <a:lnSpc>
                <a:spcPts val="6020"/>
              </a:lnSpc>
            </a:pPr>
            <a:r>
              <a:rPr lang="es-ES" sz="6600" dirty="0" smtClean="0">
                <a:solidFill>
                  <a:srgbClr val="00D9FB"/>
                </a:solidFill>
                <a:latin typeface="Eurostile" charset="0"/>
                <a:ea typeface="Eurostile" charset="0"/>
                <a:cs typeface="Eurostile" charset="0"/>
              </a:rPr>
              <a:t> </a:t>
            </a:r>
          </a:p>
        </p:txBody>
      </p:sp>
    </p:spTree>
    <p:extLst>
      <p:ext uri="{BB962C8B-B14F-4D97-AF65-F5344CB8AC3E}">
        <p14:creationId xmlns:p14="http://schemas.microsoft.com/office/powerpoint/2010/main" val="3388157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7744" y="480435"/>
            <a:ext cx="3072384" cy="3600986"/>
          </a:xfrm>
          <a:prstGeom prst="rect">
            <a:avLst/>
          </a:prstGeom>
        </p:spPr>
        <p:txBody>
          <a:bodyPr wrap="square">
            <a:spAutoFit/>
          </a:bodyPr>
          <a:lstStyle/>
          <a:p>
            <a:pPr marL="228600">
              <a:tabLst>
                <a:tab pos="457200" algn="l"/>
              </a:tabLst>
            </a:pPr>
            <a:r>
              <a:rPr lang="es-ES" sz="1200" b="1" dirty="0" smtClean="0">
                <a:latin typeface="Calibri" panose="020F0502020204030204" pitchFamily="34" charset="0"/>
                <a:ea typeface="Calibri" panose="020F0502020204030204" pitchFamily="34" charset="0"/>
                <a:cs typeface="Times New Roman" panose="02020603050405020304" pitchFamily="18" charset="0"/>
              </a:rPr>
              <a:t>1. Buscar </a:t>
            </a:r>
            <a:r>
              <a:rPr lang="es-ES" sz="1200" b="1" dirty="0">
                <a:latin typeface="Calibri" panose="020F0502020204030204" pitchFamily="34" charset="0"/>
                <a:ea typeface="Calibri" panose="020F0502020204030204" pitchFamily="34" charset="0"/>
                <a:cs typeface="Times New Roman" panose="02020603050405020304" pitchFamily="18" charset="0"/>
              </a:rPr>
              <a:t>Leads duplicados.</a:t>
            </a:r>
          </a:p>
          <a:p>
            <a:pPr>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Cuando pulsamos “buscar duplicados”, Dakota busca en la base de datos de Leads, Contactos, Cuentas y Ofertas.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Podemos hacer una búsqueda más precisa o menos marcando más o menos </a:t>
            </a:r>
            <a:r>
              <a:rPr lang="es-ES" sz="1200" dirty="0" err="1">
                <a:latin typeface="Calibri" panose="020F0502020204030204" pitchFamily="34" charset="0"/>
                <a:ea typeface="Times New Roman" panose="02020603050405020304" pitchFamily="18" charset="0"/>
                <a:cs typeface="Times New Roman" panose="02020603050405020304" pitchFamily="18" charset="0"/>
              </a:rPr>
              <a:t>checks</a:t>
            </a:r>
            <a:r>
              <a:rPr lang="es-ES" sz="1200" dirty="0">
                <a:latin typeface="Calibri" panose="020F0502020204030204" pitchFamily="34" charset="0"/>
                <a:ea typeface="Times New Roman" panose="02020603050405020304" pitchFamily="18" charset="0"/>
                <a:cs typeface="Times New Roman" panose="02020603050405020304" pitchFamily="18" charset="0"/>
              </a:rPr>
              <a:t> en el primer bloque.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Se puede buscar por:</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spcAft>
                <a:spcPts val="0"/>
              </a:spcAft>
              <a:buFont typeface="Symbol" panose="05050102010706020507" pitchFamily="18" charset="2"/>
              <a:buChar char=""/>
            </a:pPr>
            <a:r>
              <a:rPr lang="es-ES" sz="1200" dirty="0">
                <a:latin typeface="Calibri" panose="020F0502020204030204" pitchFamily="34" charset="0"/>
                <a:ea typeface="Times New Roman" panose="02020603050405020304" pitchFamily="18" charset="0"/>
                <a:cs typeface="Times New Roman" panose="02020603050405020304" pitchFamily="18" charset="0"/>
              </a:rPr>
              <a:t>Nombre y Apellidos completo</a:t>
            </a:r>
          </a:p>
          <a:p>
            <a:pPr marL="342900" lvl="0" indent="-342900" algn="just">
              <a:spcAft>
                <a:spcPts val="0"/>
              </a:spcAft>
              <a:buFont typeface="Symbol" panose="05050102010706020507" pitchFamily="18" charset="2"/>
              <a:buChar char=""/>
            </a:pPr>
            <a:r>
              <a:rPr lang="es-ES" sz="1200" dirty="0">
                <a:latin typeface="Calibri" panose="020F0502020204030204" pitchFamily="34" charset="0"/>
                <a:ea typeface="Times New Roman" panose="02020603050405020304" pitchFamily="18" charset="0"/>
                <a:cs typeface="Times New Roman" panose="02020603050405020304" pitchFamily="18" charset="0"/>
              </a:rPr>
              <a:t>Solo apellidos</a:t>
            </a:r>
          </a:p>
          <a:p>
            <a:pPr marL="342900" lvl="0" indent="-342900" algn="just">
              <a:spcAft>
                <a:spcPts val="0"/>
              </a:spcAft>
              <a:buFont typeface="Symbol" panose="05050102010706020507" pitchFamily="18" charset="2"/>
              <a:buChar char=""/>
            </a:pPr>
            <a:r>
              <a:rPr lang="es-ES" sz="1200" dirty="0">
                <a:latin typeface="Calibri" panose="020F0502020204030204" pitchFamily="34" charset="0"/>
                <a:ea typeface="Times New Roman" panose="02020603050405020304" pitchFamily="18" charset="0"/>
                <a:cs typeface="Times New Roman" panose="02020603050405020304" pitchFamily="18" charset="0"/>
              </a:rPr>
              <a:t>Nombre la cuenta</a:t>
            </a:r>
          </a:p>
          <a:p>
            <a:pPr marL="342900" lvl="0" indent="-342900" algn="just">
              <a:spcAft>
                <a:spcPts val="0"/>
              </a:spcAft>
              <a:buFont typeface="Symbol" panose="05050102010706020507" pitchFamily="18" charset="2"/>
              <a:buChar char=""/>
            </a:pPr>
            <a:r>
              <a:rPr lang="es-ES" sz="1200" dirty="0">
                <a:latin typeface="Calibri" panose="020F0502020204030204" pitchFamily="34" charset="0"/>
                <a:ea typeface="Times New Roman" panose="02020603050405020304" pitchFamily="18" charset="0"/>
                <a:cs typeface="Times New Roman" panose="02020603050405020304" pitchFamily="18" charset="0"/>
              </a:rPr>
              <a:t>Correo electrónico completo</a:t>
            </a:r>
          </a:p>
          <a:p>
            <a:pPr marL="342900" lvl="0" indent="-342900" algn="just">
              <a:spcAft>
                <a:spcPts val="0"/>
              </a:spcAft>
              <a:buFont typeface="Symbol" panose="05050102010706020507" pitchFamily="18" charset="2"/>
              <a:buChar char=""/>
            </a:pPr>
            <a:r>
              <a:rPr lang="es-ES" sz="1200" dirty="0">
                <a:latin typeface="Calibri" panose="020F0502020204030204" pitchFamily="34" charset="0"/>
                <a:ea typeface="Times New Roman" panose="02020603050405020304" pitchFamily="18" charset="0"/>
                <a:cs typeface="Times New Roman" panose="02020603050405020304" pitchFamily="18" charset="0"/>
              </a:rPr>
              <a:t>Dominio de correo electrónico</a:t>
            </a:r>
          </a:p>
          <a:p>
            <a:pPr marL="342900" lvl="0" indent="-342900" algn="just">
              <a:spcAft>
                <a:spcPts val="0"/>
              </a:spcAft>
              <a:buFont typeface="Symbol" panose="05050102010706020507" pitchFamily="18" charset="2"/>
              <a:buChar char=""/>
            </a:pPr>
            <a:r>
              <a:rPr lang="es-ES" sz="1200" dirty="0">
                <a:latin typeface="Calibri" panose="020F0502020204030204" pitchFamily="34" charset="0"/>
                <a:ea typeface="Times New Roman" panose="02020603050405020304" pitchFamily="18" charset="0"/>
                <a:cs typeface="Times New Roman" panose="02020603050405020304" pitchFamily="18" charset="0"/>
              </a:rPr>
              <a:t>Teléfono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endParaRPr lang="es-E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Imagen 2"/>
          <p:cNvPicPr/>
          <p:nvPr/>
        </p:nvPicPr>
        <p:blipFill>
          <a:blip r:embed="rId2"/>
          <a:stretch>
            <a:fillRect/>
          </a:stretch>
        </p:blipFill>
        <p:spPr>
          <a:xfrm>
            <a:off x="3490468" y="480435"/>
            <a:ext cx="5400040" cy="3824661"/>
          </a:xfrm>
          <a:prstGeom prst="rect">
            <a:avLst/>
          </a:prstGeom>
        </p:spPr>
      </p:pic>
    </p:spTree>
    <p:extLst>
      <p:ext uri="{BB962C8B-B14F-4D97-AF65-F5344CB8AC3E}">
        <p14:creationId xmlns:p14="http://schemas.microsoft.com/office/powerpoint/2010/main" val="4089541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7744" y="480435"/>
            <a:ext cx="3072384" cy="3116238"/>
          </a:xfrm>
          <a:prstGeom prst="rect">
            <a:avLst/>
          </a:prstGeom>
        </p:spPr>
        <p:txBody>
          <a:bodyPr wrap="square">
            <a:spAutoFit/>
          </a:bodyPr>
          <a:lstStyle/>
          <a:p>
            <a:pPr marL="228600" algn="just">
              <a:tabLst>
                <a:tab pos="457200" algn="l"/>
              </a:tabLst>
            </a:pPr>
            <a:r>
              <a:rPr lang="es-ES" sz="1200" b="1" dirty="0" smtClean="0">
                <a:latin typeface="Calibri" panose="020F0502020204030204" pitchFamily="34" charset="0"/>
                <a:ea typeface="Calibri" panose="020F0502020204030204" pitchFamily="34" charset="0"/>
                <a:cs typeface="Times New Roman" panose="02020603050405020304" pitchFamily="18" charset="0"/>
              </a:rPr>
              <a:t>1. Buscar </a:t>
            </a:r>
            <a:r>
              <a:rPr lang="es-ES" sz="1200" b="1" dirty="0">
                <a:latin typeface="Calibri" panose="020F0502020204030204" pitchFamily="34" charset="0"/>
                <a:ea typeface="Calibri" panose="020F0502020204030204" pitchFamily="34" charset="0"/>
                <a:cs typeface="Times New Roman" panose="02020603050405020304" pitchFamily="18" charset="0"/>
              </a:rPr>
              <a:t>Leads duplicados.</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lvl="0" algn="just"/>
            <a:r>
              <a:rPr lang="es-ES" sz="1200" b="1" dirty="0"/>
              <a:t>Si ya existe como Lead</a:t>
            </a:r>
            <a:r>
              <a:rPr lang="es-ES" sz="1200" dirty="0"/>
              <a:t> lo podemos fusionar con el botón “Combinar Lead” y mantener la información que más nos interese.</a:t>
            </a:r>
          </a:p>
          <a:p>
            <a:pPr algn="just"/>
            <a:r>
              <a:rPr lang="es-ES" sz="1200" dirty="0"/>
              <a:t> </a:t>
            </a:r>
          </a:p>
          <a:p>
            <a:pPr lvl="0" algn="just"/>
            <a:r>
              <a:rPr lang="es-ES" sz="1200" b="1" dirty="0"/>
              <a:t>Si existe como contacto</a:t>
            </a:r>
            <a:r>
              <a:rPr lang="es-ES" sz="1200" dirty="0"/>
              <a:t> podemos descartar el Lead con “Motivo de descarte”: Ya es cliente </a:t>
            </a:r>
            <a:r>
              <a:rPr lang="es-ES" sz="1200" dirty="0" err="1"/>
              <a:t>Simon</a:t>
            </a:r>
            <a:r>
              <a:rPr lang="es-ES" sz="1200" dirty="0"/>
              <a:t>.</a:t>
            </a:r>
          </a:p>
          <a:p>
            <a:pPr algn="just"/>
            <a:r>
              <a:rPr lang="es-ES" sz="1200" dirty="0"/>
              <a:t> </a:t>
            </a:r>
          </a:p>
          <a:p>
            <a:pPr lvl="0" algn="just"/>
            <a:r>
              <a:rPr lang="es-ES" sz="1200" b="1" dirty="0"/>
              <a:t>Si existe la cuenta pero no existe el contacto</a:t>
            </a:r>
            <a:r>
              <a:rPr lang="es-ES" sz="1200" dirty="0"/>
              <a:t> podemos convertir el lead y asignarlo como contacto a la esa cuenta. </a:t>
            </a:r>
          </a:p>
          <a:p>
            <a:pPr algn="just"/>
            <a:r>
              <a:rPr lang="es-ES" sz="1200" dirty="0"/>
              <a:t> </a:t>
            </a:r>
          </a:p>
          <a:p>
            <a:pPr lvl="0" algn="just"/>
            <a:r>
              <a:rPr lang="es-ES" sz="1200" b="1" dirty="0"/>
              <a:t>Si NO hay nada duplicado</a:t>
            </a:r>
            <a:r>
              <a:rPr lang="es-ES" sz="1200" dirty="0"/>
              <a:t> lo convertimos a cuenta + contacto</a:t>
            </a:r>
          </a:p>
        </p:txBody>
      </p:sp>
      <p:pic>
        <p:nvPicPr>
          <p:cNvPr id="3" name="Imagen 2"/>
          <p:cNvPicPr/>
          <p:nvPr/>
        </p:nvPicPr>
        <p:blipFill>
          <a:blip r:embed="rId2"/>
          <a:stretch>
            <a:fillRect/>
          </a:stretch>
        </p:blipFill>
        <p:spPr>
          <a:xfrm>
            <a:off x="3490468" y="480435"/>
            <a:ext cx="5400040" cy="3824661"/>
          </a:xfrm>
          <a:prstGeom prst="rect">
            <a:avLst/>
          </a:prstGeom>
        </p:spPr>
      </p:pic>
    </p:spTree>
    <p:extLst>
      <p:ext uri="{BB962C8B-B14F-4D97-AF65-F5344CB8AC3E}">
        <p14:creationId xmlns:p14="http://schemas.microsoft.com/office/powerpoint/2010/main" val="1996797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3115564" y="338645"/>
            <a:ext cx="5598668" cy="4315651"/>
          </a:xfrm>
          <a:prstGeom prst="rect">
            <a:avLst/>
          </a:prstGeom>
        </p:spPr>
      </p:pic>
      <p:sp>
        <p:nvSpPr>
          <p:cNvPr id="3" name="Rectángulo 2"/>
          <p:cNvSpPr/>
          <p:nvPr/>
        </p:nvSpPr>
        <p:spPr>
          <a:xfrm>
            <a:off x="0" y="719751"/>
            <a:ext cx="3054096" cy="1384995"/>
          </a:xfrm>
          <a:prstGeom prst="rect">
            <a:avLst/>
          </a:prstGeom>
        </p:spPr>
        <p:txBody>
          <a:bodyPr wrap="square">
            <a:spAutoFit/>
          </a:bodyPr>
          <a:lstStyle/>
          <a:p>
            <a:pPr>
              <a:spcAft>
                <a:spcPts val="0"/>
              </a:spcAft>
            </a:pPr>
            <a:r>
              <a:rPr lang="es-ES" sz="1200" b="1" dirty="0" smtClean="0">
                <a:latin typeface="Calibri" panose="020F0502020204030204" pitchFamily="34" charset="0"/>
                <a:ea typeface="Times New Roman" panose="02020603050405020304" pitchFamily="18" charset="0"/>
                <a:cs typeface="Times New Roman" panose="02020603050405020304" pitchFamily="18" charset="0"/>
              </a:rPr>
              <a:t>2. Conversión de Leads</a:t>
            </a:r>
            <a:r>
              <a:rPr lang="es-ES" sz="1200" b="1" dirty="0">
                <a:latin typeface="Calibri" panose="020F0502020204030204" pitchFamily="34" charset="0"/>
                <a:ea typeface="Times New Roman" panose="02020603050405020304" pitchFamily="18" charset="0"/>
                <a:cs typeface="Times New Roman" panose="02020603050405020304" pitchFamily="18" charset="0"/>
              </a:rPr>
              <a:t> </a:t>
            </a:r>
            <a:endParaRPr lang="es-ES" sz="1200" b="1"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s-ES" sz="1200" b="1" dirty="0">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Una vez tenemos claro que queremos convertir el Lead y no está duplicado podemos proceder a hacer la conversión pulsando el botón “Convertir”. Se mostrará la siguiente pantalla.</a:t>
            </a:r>
            <a:endParaRPr lang="es-E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406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0624" y="323563"/>
            <a:ext cx="8204708" cy="677108"/>
          </a:xfrm>
          <a:prstGeom prst="rect">
            <a:avLst/>
          </a:prstGeom>
        </p:spPr>
        <p:txBody>
          <a:bodyPr wrap="square">
            <a:spAutoFit/>
          </a:bodyPr>
          <a:lstStyle/>
          <a:p>
            <a:pPr>
              <a:spcAft>
                <a:spcPts val="0"/>
              </a:spcAft>
            </a:pPr>
            <a:r>
              <a:rPr lang="es-ES" sz="1400" b="1" dirty="0" smtClean="0">
                <a:latin typeface="Calibri" panose="020F0502020204030204" pitchFamily="34" charset="0"/>
                <a:ea typeface="Times New Roman" panose="02020603050405020304" pitchFamily="18" charset="0"/>
                <a:cs typeface="Times New Roman" panose="02020603050405020304" pitchFamily="18" charset="0"/>
              </a:rPr>
              <a:t>Descartar Leads: </a:t>
            </a:r>
          </a:p>
          <a:p>
            <a:pPr>
              <a:spcAft>
                <a:spcPts val="0"/>
              </a:spcAft>
            </a:pPr>
            <a:r>
              <a:rPr lang="es-ES" sz="1200" dirty="0" smtClean="0">
                <a:latin typeface="Calibri" panose="020F0502020204030204" pitchFamily="34" charset="0"/>
                <a:ea typeface="Times New Roman" panose="02020603050405020304" pitchFamily="18" charset="0"/>
                <a:cs typeface="Times New Roman" panose="02020603050405020304" pitchFamily="18" charset="0"/>
              </a:rPr>
              <a:t>Cuando </a:t>
            </a:r>
            <a:r>
              <a:rPr lang="es-ES" sz="1200" dirty="0">
                <a:latin typeface="Calibri" panose="020F0502020204030204" pitchFamily="34" charset="0"/>
                <a:ea typeface="Times New Roman" panose="02020603050405020304" pitchFamily="18" charset="0"/>
                <a:cs typeface="Times New Roman" panose="02020603050405020304" pitchFamily="18" charset="0"/>
              </a:rPr>
              <a:t>no nos interesa convertir un lead a Cuenta + contacto debemos descartarlo y escoger siempre un motivo de lista inferior. De este modo evitamos introducir datos la base de datos que no nos interesa mantener.</a:t>
            </a:r>
            <a:endParaRPr lang="es-E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Imagen 2"/>
          <p:cNvPicPr/>
          <p:nvPr/>
        </p:nvPicPr>
        <p:blipFill>
          <a:blip r:embed="rId2"/>
          <a:stretch>
            <a:fillRect/>
          </a:stretch>
        </p:blipFill>
        <p:spPr>
          <a:xfrm>
            <a:off x="3931920" y="1000671"/>
            <a:ext cx="4583684" cy="1127125"/>
          </a:xfrm>
          <a:prstGeom prst="rect">
            <a:avLst/>
          </a:prstGeom>
        </p:spPr>
      </p:pic>
      <p:sp>
        <p:nvSpPr>
          <p:cNvPr id="5" name="Rectángulo 4"/>
          <p:cNvSpPr/>
          <p:nvPr/>
        </p:nvSpPr>
        <p:spPr>
          <a:xfrm>
            <a:off x="464693" y="1821370"/>
            <a:ext cx="8116570" cy="2677656"/>
          </a:xfrm>
          <a:prstGeom prst="rect">
            <a:avLst/>
          </a:prstGeom>
        </p:spPr>
        <p:txBody>
          <a:bodyPr wrap="square">
            <a:spAutoFit/>
          </a:bodyPr>
          <a:lstStyle/>
          <a:p>
            <a:pPr>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Los motivos de descarte son</a:t>
            </a:r>
            <a:r>
              <a:rPr lang="es-ES" sz="1200" dirty="0" smtClean="0">
                <a:latin typeface="Calibri" panose="020F0502020204030204" pitchFamily="34" charset="0"/>
                <a:ea typeface="Times New Roman" panose="02020603050405020304" pitchFamily="18" charset="0"/>
                <a:cs typeface="Times New Roman" panose="02020603050405020304" pitchFamily="18" charset="0"/>
              </a:rPr>
              <a:t>:</a:t>
            </a:r>
            <a:r>
              <a:rPr lang="es-ES" sz="1200" dirty="0">
                <a:latin typeface="Calibri" panose="020F0502020204030204" pitchFamily="34" charset="0"/>
                <a:ea typeface="Times New Roman" panose="02020603050405020304" pitchFamily="18" charset="0"/>
                <a:cs typeface="Times New Roman" panose="02020603050405020304" pitchFamily="18" charset="0"/>
              </a:rPr>
              <a:t> </a:t>
            </a:r>
            <a:endParaRPr lang="es-ES" sz="1200"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s-ES" sz="12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spcAft>
                <a:spcPts val="0"/>
              </a:spcAft>
              <a:buFont typeface="Symbol" panose="05050102010706020507" pitchFamily="18" charset="2"/>
              <a:buChar char=""/>
            </a:pPr>
            <a:r>
              <a:rPr lang="es-ES" sz="1200" b="1" dirty="0">
                <a:latin typeface="Calibri" panose="020F0502020204030204" pitchFamily="34" charset="0"/>
                <a:ea typeface="Times New Roman" panose="02020603050405020304" pitchFamily="18" charset="0"/>
                <a:cs typeface="Times New Roman" panose="02020603050405020304" pitchFamily="18" charset="0"/>
              </a:rPr>
              <a:t>Fuera de target.</a:t>
            </a:r>
            <a:r>
              <a:rPr lang="es-ES" sz="1200" dirty="0">
                <a:latin typeface="Calibri" panose="020F0502020204030204" pitchFamily="34" charset="0"/>
                <a:ea typeface="Times New Roman" panose="02020603050405020304" pitchFamily="18" charset="0"/>
                <a:cs typeface="Times New Roman" panose="02020603050405020304" pitchFamily="18" charset="0"/>
              </a:rPr>
              <a:t> Significa que es alguien que no está dentro del tipo de cliente con el que queremos mantener una relación comercial continuada. Por ejemplo, es un estudiante, un particular con una obra puntual, el propietario de un negocio que tiene una obra puntual pero no es de interés permanente.</a:t>
            </a:r>
          </a:p>
          <a:p>
            <a:pPr marL="342900" lvl="0" indent="-342900" algn="just">
              <a:spcAft>
                <a:spcPts val="0"/>
              </a:spcAft>
              <a:buFont typeface="Symbol" panose="05050102010706020507" pitchFamily="18" charset="2"/>
              <a:buChar char=""/>
            </a:pPr>
            <a:r>
              <a:rPr lang="es-ES" sz="1200" b="1" dirty="0">
                <a:latin typeface="Calibri" panose="020F0502020204030204" pitchFamily="34" charset="0"/>
                <a:ea typeface="Times New Roman" panose="02020603050405020304" pitchFamily="18" charset="0"/>
                <a:cs typeface="Times New Roman" panose="02020603050405020304" pitchFamily="18" charset="0"/>
              </a:rPr>
              <a:t>No cumple BANT.</a:t>
            </a:r>
            <a:r>
              <a:rPr lang="es-ES" sz="1200" dirty="0">
                <a:latin typeface="Calibri" panose="020F0502020204030204" pitchFamily="34" charset="0"/>
                <a:ea typeface="Times New Roman" panose="02020603050405020304" pitchFamily="18" charset="0"/>
                <a:cs typeface="Times New Roman" panose="02020603050405020304" pitchFamily="18" charset="0"/>
              </a:rPr>
              <a:t> Es un Lead que bien no tiene Presupuesto interesante, Autoridad para Decidir, una necesidad que podemos cubrir y unos plazos de tiempo adecuado para atenderlo.</a:t>
            </a:r>
          </a:p>
          <a:p>
            <a:pPr marL="342900" lvl="0" indent="-342900" algn="just">
              <a:spcAft>
                <a:spcPts val="0"/>
              </a:spcAft>
              <a:buFont typeface="Symbol" panose="05050102010706020507" pitchFamily="18" charset="2"/>
              <a:buChar char=""/>
            </a:pPr>
            <a:r>
              <a:rPr lang="es-ES" sz="1200" b="1" dirty="0">
                <a:latin typeface="Calibri" panose="020F0502020204030204" pitchFamily="34" charset="0"/>
                <a:ea typeface="Times New Roman" panose="02020603050405020304" pitchFamily="18" charset="0"/>
                <a:cs typeface="Times New Roman" panose="02020603050405020304" pitchFamily="18" charset="0"/>
              </a:rPr>
              <a:t>Fuera de Zona COIN.</a:t>
            </a:r>
            <a:r>
              <a:rPr lang="es-ES" sz="1200" dirty="0">
                <a:latin typeface="Calibri" panose="020F0502020204030204" pitchFamily="34" charset="0"/>
                <a:ea typeface="Times New Roman" panose="02020603050405020304" pitchFamily="18" charset="0"/>
                <a:cs typeface="Times New Roman" panose="02020603050405020304" pitchFamily="18" charset="0"/>
              </a:rPr>
              <a:t> </a:t>
            </a:r>
            <a:r>
              <a:rPr lang="es-ES" sz="1200" b="1" dirty="0">
                <a:latin typeface="Calibri" panose="020F0502020204030204" pitchFamily="34" charset="0"/>
                <a:ea typeface="Times New Roman" panose="02020603050405020304" pitchFamily="18" charset="0"/>
                <a:cs typeface="Times New Roman" panose="02020603050405020304" pitchFamily="18" charset="0"/>
              </a:rPr>
              <a:t> </a:t>
            </a:r>
            <a:r>
              <a:rPr lang="es-ES" sz="1200" dirty="0">
                <a:latin typeface="Calibri" panose="020F0502020204030204" pitchFamily="34" charset="0"/>
                <a:ea typeface="Times New Roman" panose="02020603050405020304" pitchFamily="18" charset="0"/>
                <a:cs typeface="Times New Roman" panose="02020603050405020304" pitchFamily="18" charset="0"/>
              </a:rPr>
              <a:t>Este sería un Lead que no interesa al equipo comercial pero es muy interesante para ser atendido por el equipo COIN. No lo convertimos y asignamos a COIN porque esa zona geográfica no dispone de equipo COIN. </a:t>
            </a:r>
          </a:p>
          <a:p>
            <a:pPr marL="342900" lvl="0" indent="-342900" algn="just">
              <a:spcAft>
                <a:spcPts val="0"/>
              </a:spcAft>
              <a:buFont typeface="Symbol" panose="05050102010706020507" pitchFamily="18" charset="2"/>
              <a:buChar char=""/>
            </a:pPr>
            <a:r>
              <a:rPr lang="es-ES" sz="1200" b="1" dirty="0">
                <a:latin typeface="Calibri" panose="020F0502020204030204" pitchFamily="34" charset="0"/>
                <a:ea typeface="Times New Roman" panose="02020603050405020304" pitchFamily="18" charset="0"/>
                <a:cs typeface="Times New Roman" panose="02020603050405020304" pitchFamily="18" charset="0"/>
              </a:rPr>
              <a:t>Ya es cliente de SIMON.</a:t>
            </a:r>
            <a:r>
              <a:rPr lang="es-ES" sz="1200" dirty="0">
                <a:latin typeface="Calibri" panose="020F0502020204030204" pitchFamily="34" charset="0"/>
                <a:ea typeface="Times New Roman" panose="02020603050405020304" pitchFamily="18" charset="0"/>
                <a:cs typeface="Times New Roman" panose="02020603050405020304" pitchFamily="18" charset="0"/>
              </a:rPr>
              <a:t> Es un lead que ya existía previamente en la Base de Datos. Lo descartamos y actualizamos la información que consideremos importante en la ficha del contacto.</a:t>
            </a:r>
          </a:p>
          <a:p>
            <a:pPr marL="342900" lvl="0" indent="-342900" algn="just">
              <a:spcAft>
                <a:spcPts val="0"/>
              </a:spcAft>
              <a:buFont typeface="Symbol" panose="05050102010706020507" pitchFamily="18" charset="2"/>
              <a:buChar char=""/>
            </a:pPr>
            <a:r>
              <a:rPr lang="es-ES" sz="1200" b="1" dirty="0">
                <a:latin typeface="Calibri" panose="020F0502020204030204" pitchFamily="34" charset="0"/>
                <a:ea typeface="Times New Roman" panose="02020603050405020304" pitchFamily="18" charset="0"/>
                <a:cs typeface="Times New Roman" panose="02020603050405020304" pitchFamily="18" charset="0"/>
              </a:rPr>
              <a:t>Contacto Fallido.</a:t>
            </a:r>
            <a:r>
              <a:rPr lang="es-ES" sz="1200" dirty="0">
                <a:latin typeface="Calibri" panose="020F0502020204030204" pitchFamily="34" charset="0"/>
                <a:ea typeface="Times New Roman" panose="02020603050405020304" pitchFamily="18" charset="0"/>
                <a:cs typeface="Times New Roman" panose="02020603050405020304" pitchFamily="18" charset="0"/>
              </a:rPr>
              <a:t> Hemos obtenido sus datos de contacto pero tras unos cuantos intentos no conseguimos hablar o contactar por mail con esa persona.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endParaRPr lang="es-E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9273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58368" y="422892"/>
            <a:ext cx="7772400" cy="3600986"/>
          </a:xfrm>
          <a:prstGeom prst="rect">
            <a:avLst/>
          </a:prstGeom>
        </p:spPr>
        <p:txBody>
          <a:bodyPr wrap="square">
            <a:spAutoFit/>
          </a:bodyPr>
          <a:lstStyle/>
          <a:p>
            <a:r>
              <a:rPr lang="es-ES" sz="1800" b="1" dirty="0">
                <a:latin typeface="Calibri" panose="020F0502020204030204" pitchFamily="34" charset="0"/>
                <a:ea typeface="Calibri" panose="020F0502020204030204" pitchFamily="34" charset="0"/>
                <a:cs typeface="Times New Roman" panose="02020603050405020304" pitchFamily="18" charset="0"/>
              </a:rPr>
              <a:t>Como hacer ofertas a un Lead. </a:t>
            </a:r>
          </a:p>
          <a:p>
            <a:pPr>
              <a:spcAft>
                <a:spcPts val="0"/>
              </a:spcAft>
            </a:pPr>
            <a:r>
              <a:rPr lang="es-ES" sz="1400" dirty="0">
                <a:latin typeface="Calibri" panose="020F0502020204030204" pitchFamily="34" charset="0"/>
                <a:ea typeface="Times New Roman" panose="02020603050405020304" pitchFamily="18" charset="0"/>
                <a:cs typeface="Times New Roman" panose="02020603050405020304" pitchFamily="18" charset="0"/>
              </a:rPr>
              <a:t> </a:t>
            </a:r>
          </a:p>
          <a:p>
            <a:pPr>
              <a:spcAft>
                <a:spcPts val="0"/>
              </a:spcAft>
            </a:pPr>
            <a:r>
              <a:rPr lang="es-ES" sz="1400" b="1" dirty="0" smtClean="0">
                <a:solidFill>
                  <a:srgbClr val="C00000"/>
                </a:solidFill>
                <a:latin typeface="Calibri" panose="020F0502020204030204" pitchFamily="34" charset="0"/>
                <a:ea typeface="Times New Roman" panose="02020603050405020304" pitchFamily="18" charset="0"/>
                <a:cs typeface="Times New Roman" panose="02020603050405020304" pitchFamily="18" charset="0"/>
              </a:rPr>
              <a:t>A un </a:t>
            </a:r>
            <a:r>
              <a:rPr lang="es-ES" sz="1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Lead no se puede hacer ofertas</a:t>
            </a:r>
            <a:r>
              <a:rPr lang="es-ES" sz="1400" b="1" dirty="0">
                <a:latin typeface="Calibri" panose="020F0502020204030204" pitchFamily="34" charset="0"/>
                <a:ea typeface="Times New Roman" panose="02020603050405020304" pitchFamily="18" charset="0"/>
                <a:cs typeface="Times New Roman" panose="02020603050405020304" pitchFamily="18" charset="0"/>
              </a:rPr>
              <a:t>. </a:t>
            </a:r>
            <a:r>
              <a:rPr lang="es-ES" sz="1400" dirty="0">
                <a:latin typeface="Calibri" panose="020F0502020204030204" pitchFamily="34" charset="0"/>
                <a:ea typeface="Times New Roman" panose="02020603050405020304" pitchFamily="18" charset="0"/>
                <a:cs typeface="Times New Roman" panose="02020603050405020304" pitchFamily="18" charset="0"/>
              </a:rPr>
              <a:t>Si un Lead requiere una oferta será siempre obligatorio convertirlo.  Debemos contemplar 2 opciones:</a:t>
            </a:r>
          </a:p>
          <a:p>
            <a:pPr>
              <a:spcAft>
                <a:spcPts val="0"/>
              </a:spcAft>
            </a:pPr>
            <a:r>
              <a:rPr lang="es-ES" sz="1400"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spcAft>
                <a:spcPts val="0"/>
              </a:spcAft>
              <a:buFont typeface="Symbol" panose="05050102010706020507" pitchFamily="18" charset="2"/>
              <a:buChar char=""/>
            </a:pPr>
            <a:r>
              <a:rPr lang="es-ES" sz="1400" b="1" dirty="0">
                <a:latin typeface="Calibri" panose="020F0502020204030204" pitchFamily="34" charset="0"/>
                <a:ea typeface="Times New Roman" panose="02020603050405020304" pitchFamily="18" charset="0"/>
                <a:cs typeface="Times New Roman" panose="02020603050405020304" pitchFamily="18" charset="0"/>
              </a:rPr>
              <a:t>El Lead tiene un perfil interesante para </a:t>
            </a:r>
            <a:r>
              <a:rPr lang="es-ES" sz="1400" b="1" dirty="0" err="1">
                <a:latin typeface="Calibri" panose="020F0502020204030204" pitchFamily="34" charset="0"/>
                <a:ea typeface="Times New Roman" panose="02020603050405020304" pitchFamily="18" charset="0"/>
                <a:cs typeface="Times New Roman" panose="02020603050405020304" pitchFamily="18" charset="0"/>
              </a:rPr>
              <a:t>Simon</a:t>
            </a:r>
            <a:r>
              <a:rPr lang="es-ES" sz="1400" dirty="0">
                <a:latin typeface="Calibri" panose="020F0502020204030204" pitchFamily="34" charset="0"/>
                <a:ea typeface="Times New Roman" panose="02020603050405020304" pitchFamily="18" charset="0"/>
                <a:cs typeface="Times New Roman" panose="02020603050405020304" pitchFamily="18" charset="0"/>
              </a:rPr>
              <a:t>. Lo convertimos a cuenta + contacto y nos lo asignamos en propiedad y se le hace la oferta. Una vez ganada o perdida decidimos si queremos seguir atendiendo a ese cliente.</a:t>
            </a:r>
          </a:p>
          <a:p>
            <a:pPr marL="742950" lvl="1" indent="-285750">
              <a:spcAft>
                <a:spcPts val="0"/>
              </a:spcAft>
              <a:buFont typeface="Courier New" panose="02070309020205020404" pitchFamily="49" charset="0"/>
              <a:buChar char="o"/>
            </a:pPr>
            <a:r>
              <a:rPr lang="es-ES" sz="1400" dirty="0">
                <a:latin typeface="Calibri" panose="020F0502020204030204" pitchFamily="34" charset="0"/>
                <a:ea typeface="Times New Roman" panose="02020603050405020304" pitchFamily="18" charset="0"/>
                <a:cs typeface="Times New Roman" panose="02020603050405020304" pitchFamily="18" charset="0"/>
              </a:rPr>
              <a:t>Si lo queremos, nos quedamos su propiedad</a:t>
            </a:r>
          </a:p>
          <a:p>
            <a:pPr marL="742950" lvl="1" indent="-285750">
              <a:spcAft>
                <a:spcPts val="0"/>
              </a:spcAft>
              <a:buFont typeface="Courier New" panose="02070309020205020404" pitchFamily="49" charset="0"/>
              <a:buChar char="o"/>
            </a:pPr>
            <a:r>
              <a:rPr lang="es-ES" sz="1400" dirty="0">
                <a:latin typeface="Calibri" panose="020F0502020204030204" pitchFamily="34" charset="0"/>
                <a:ea typeface="Times New Roman" panose="02020603050405020304" pitchFamily="18" charset="0"/>
                <a:cs typeface="Times New Roman" panose="02020603050405020304" pitchFamily="18" charset="0"/>
              </a:rPr>
              <a:t>Si no lo queremos lo podemos pasar a COIN</a:t>
            </a:r>
          </a:p>
          <a:p>
            <a:pPr marL="742950" lvl="1" indent="-285750">
              <a:spcAft>
                <a:spcPts val="0"/>
              </a:spcAft>
              <a:buFont typeface="Courier New" panose="02070309020205020404" pitchFamily="49" charset="0"/>
              <a:buChar char="o"/>
            </a:pPr>
            <a:r>
              <a:rPr lang="es-ES" sz="1400" dirty="0">
                <a:latin typeface="Calibri" panose="020F0502020204030204" pitchFamily="34" charset="0"/>
                <a:ea typeface="Times New Roman" panose="02020603050405020304" pitchFamily="18" charset="0"/>
                <a:cs typeface="Times New Roman" panose="02020603050405020304" pitchFamily="18" charset="0"/>
              </a:rPr>
              <a:t>Si no lo quiere COIN lo pasamos a </a:t>
            </a:r>
            <a:r>
              <a:rPr lang="es-ES" sz="1400" dirty="0" err="1">
                <a:latin typeface="Calibri" panose="020F0502020204030204" pitchFamily="34" charset="0"/>
                <a:ea typeface="Times New Roman" panose="02020603050405020304" pitchFamily="18" charset="0"/>
                <a:cs typeface="Times New Roman" panose="02020603050405020304" pitchFamily="18" charset="0"/>
              </a:rPr>
              <a:t>Admin</a:t>
            </a:r>
            <a:endParaRPr lang="es-ES" sz="1400" dirty="0">
              <a:latin typeface="Calibri" panose="020F0502020204030204" pitchFamily="34" charset="0"/>
              <a:ea typeface="Times New Roman" panose="02020603050405020304" pitchFamily="18" charset="0"/>
              <a:cs typeface="Times New Roman" panose="02020603050405020304" pitchFamily="18" charset="0"/>
            </a:endParaRPr>
          </a:p>
          <a:p>
            <a:pPr marL="914400">
              <a:spcAft>
                <a:spcPts val="0"/>
              </a:spcAft>
            </a:pPr>
            <a:r>
              <a:rPr lang="es-ES" sz="1400"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spcAft>
                <a:spcPts val="0"/>
              </a:spcAft>
              <a:buFont typeface="Symbol" panose="05050102010706020507" pitchFamily="18" charset="2"/>
              <a:buChar char=""/>
            </a:pPr>
            <a:r>
              <a:rPr lang="es-ES" sz="1400" b="1" dirty="0">
                <a:latin typeface="Calibri" panose="020F0502020204030204" pitchFamily="34" charset="0"/>
                <a:ea typeface="Times New Roman" panose="02020603050405020304" pitchFamily="18" charset="0"/>
                <a:cs typeface="Times New Roman" panose="02020603050405020304" pitchFamily="18" charset="0"/>
              </a:rPr>
              <a:t>El Lead no es interesante para </a:t>
            </a:r>
            <a:r>
              <a:rPr lang="es-ES" sz="1400" b="1" dirty="0" err="1">
                <a:latin typeface="Calibri" panose="020F0502020204030204" pitchFamily="34" charset="0"/>
                <a:ea typeface="Times New Roman" panose="02020603050405020304" pitchFamily="18" charset="0"/>
                <a:cs typeface="Times New Roman" panose="02020603050405020304" pitchFamily="18" charset="0"/>
              </a:rPr>
              <a:t>Simon</a:t>
            </a:r>
            <a:r>
              <a:rPr lang="es-ES" sz="1400" dirty="0">
                <a:latin typeface="Calibri" panose="020F0502020204030204" pitchFamily="34" charset="0"/>
                <a:ea typeface="Times New Roman" panose="02020603050405020304" pitchFamily="18" charset="0"/>
                <a:cs typeface="Times New Roman" panose="02020603050405020304" pitchFamily="18" charset="0"/>
              </a:rPr>
              <a:t>. Por ejemplo si es un particular.</a:t>
            </a:r>
          </a:p>
          <a:p>
            <a:pPr marL="742950" lvl="1" indent="-285750">
              <a:spcAft>
                <a:spcPts val="0"/>
              </a:spcAft>
              <a:buFont typeface="Courier New" panose="02070309020205020404" pitchFamily="49" charset="0"/>
              <a:buChar char="o"/>
            </a:pPr>
            <a:r>
              <a:rPr lang="es-ES" sz="1400" dirty="0">
                <a:latin typeface="Calibri" panose="020F0502020204030204" pitchFamily="34" charset="0"/>
                <a:ea typeface="Times New Roman" panose="02020603050405020304" pitchFamily="18" charset="0"/>
                <a:cs typeface="Times New Roman" panose="02020603050405020304" pitchFamily="18" charset="0"/>
              </a:rPr>
              <a:t>Nos da la información de su arquitecto, instalador o similar y le hacemos la oferta </a:t>
            </a:r>
          </a:p>
          <a:p>
            <a:pPr marL="742950" lvl="1" indent="-285750">
              <a:spcAft>
                <a:spcPts val="0"/>
              </a:spcAft>
              <a:buFont typeface="Courier New" panose="02070309020205020404" pitchFamily="49" charset="0"/>
              <a:buChar char="o"/>
            </a:pPr>
            <a:r>
              <a:rPr lang="es-ES" sz="1400" dirty="0">
                <a:latin typeface="Calibri" panose="020F0502020204030204" pitchFamily="34" charset="0"/>
                <a:ea typeface="Times New Roman" panose="02020603050405020304" pitchFamily="18" charset="0"/>
                <a:cs typeface="Times New Roman" panose="02020603050405020304" pitchFamily="18" charset="0"/>
              </a:rPr>
              <a:t>Quiere una oferta directa. Entonces lo convertimos y una vez terminada la obra </a:t>
            </a:r>
            <a:r>
              <a:rPr lang="es-ES" sz="1400" dirty="0" err="1">
                <a:latin typeface="Calibri" panose="020F0502020204030204" pitchFamily="34" charset="0"/>
                <a:ea typeface="Times New Roman" panose="02020603050405020304" pitchFamily="18" charset="0"/>
                <a:cs typeface="Times New Roman" panose="02020603050405020304" pitchFamily="18" charset="0"/>
              </a:rPr>
              <a:t>pasivamos</a:t>
            </a:r>
            <a:r>
              <a:rPr lang="es-ES" sz="1400" dirty="0">
                <a:latin typeface="Calibri" panose="020F0502020204030204" pitchFamily="34" charset="0"/>
                <a:ea typeface="Times New Roman" panose="02020603050405020304" pitchFamily="18" charset="0"/>
                <a:cs typeface="Times New Roman" panose="02020603050405020304" pitchFamily="18" charset="0"/>
              </a:rPr>
              <a:t> la </a:t>
            </a:r>
            <a:r>
              <a:rPr lang="es-ES" sz="1400" dirty="0" smtClean="0">
                <a:latin typeface="Calibri" panose="020F0502020204030204" pitchFamily="34" charset="0"/>
                <a:ea typeface="Times New Roman" panose="02020603050405020304" pitchFamily="18" charset="0"/>
                <a:cs typeface="Times New Roman" panose="02020603050405020304" pitchFamily="18" charset="0"/>
              </a:rPr>
              <a:t>cuenta y el contacto. </a:t>
            </a:r>
            <a:endParaRPr lang="es-E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813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58368" y="752076"/>
            <a:ext cx="7772400" cy="3077766"/>
          </a:xfrm>
          <a:prstGeom prst="rect">
            <a:avLst/>
          </a:prstGeom>
        </p:spPr>
        <p:txBody>
          <a:bodyPr wrap="square">
            <a:spAutoFit/>
          </a:bodyPr>
          <a:lstStyle/>
          <a:p>
            <a:r>
              <a:rPr lang="es-ES" sz="3200" b="1" dirty="0" smtClean="0">
                <a:solidFill>
                  <a:srgbClr val="33CCFF"/>
                </a:solidFill>
                <a:latin typeface="Eurostile"/>
                <a:ea typeface="Calibri" panose="020F0502020204030204" pitchFamily="34" charset="0"/>
                <a:cs typeface="Times New Roman" panose="02020603050405020304" pitchFamily="18" charset="0"/>
              </a:rPr>
              <a:t>Ejercicios prácticos:</a:t>
            </a:r>
          </a:p>
          <a:p>
            <a:endParaRPr lang="es-ES"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r>
              <a:rPr lang="es-ES" sz="1800" b="1" dirty="0" smtClean="0">
                <a:latin typeface="Calibri" panose="020F0502020204030204" pitchFamily="34" charset="0"/>
                <a:ea typeface="Times New Roman" panose="02020603050405020304" pitchFamily="18" charset="0"/>
                <a:cs typeface="Times New Roman" panose="02020603050405020304" pitchFamily="18" charset="0"/>
              </a:rPr>
              <a:t>Crea Un nuevo Lead con tu mail personal (no usar el de </a:t>
            </a:r>
            <a:r>
              <a:rPr lang="es-ES" sz="1800" b="1" dirty="0" err="1" smtClean="0">
                <a:latin typeface="Calibri" panose="020F0502020204030204" pitchFamily="34" charset="0"/>
                <a:ea typeface="Times New Roman" panose="02020603050405020304" pitchFamily="18" charset="0"/>
                <a:cs typeface="Times New Roman" panose="02020603050405020304" pitchFamily="18" charset="0"/>
              </a:rPr>
              <a:t>simon</a:t>
            </a:r>
            <a:r>
              <a:rPr lang="es-ES" sz="1800" b="1" dirty="0" smtClean="0">
                <a:latin typeface="Calibri" panose="020F0502020204030204" pitchFamily="34" charset="0"/>
                <a:ea typeface="Times New Roman" panose="02020603050405020304" pitchFamily="18" charset="0"/>
                <a:cs typeface="Times New Roman" panose="02020603050405020304" pitchFamily="18" charset="0"/>
              </a:rPr>
              <a:t>)</a:t>
            </a:r>
          </a:p>
          <a:p>
            <a:pPr marL="342900" indent="-342900">
              <a:buFont typeface="+mj-lt"/>
              <a:buAutoNum type="arabicPeriod"/>
            </a:pPr>
            <a:r>
              <a:rPr lang="es-ES" sz="1800" b="1" dirty="0" smtClean="0">
                <a:effectLst/>
                <a:latin typeface="Calibri" panose="020F0502020204030204" pitchFamily="34" charset="0"/>
                <a:ea typeface="Times New Roman" panose="02020603050405020304" pitchFamily="18" charset="0"/>
                <a:cs typeface="Times New Roman" panose="02020603050405020304" pitchFamily="18" charset="0"/>
              </a:rPr>
              <a:t>Convierte este Lead a nueva cuenta + contacto</a:t>
            </a:r>
          </a:p>
          <a:p>
            <a:pPr marL="342900" indent="-342900">
              <a:buFont typeface="+mj-lt"/>
              <a:buAutoNum type="arabicPeriod"/>
            </a:pPr>
            <a:r>
              <a:rPr lang="es-ES" sz="1800" b="1" dirty="0" smtClean="0">
                <a:latin typeface="Calibri" panose="020F0502020204030204" pitchFamily="34" charset="0"/>
                <a:ea typeface="Times New Roman" panose="02020603050405020304" pitchFamily="18" charset="0"/>
                <a:cs typeface="Times New Roman" panose="02020603050405020304" pitchFamily="18" charset="0"/>
              </a:rPr>
              <a:t>Crea un segundo Lead y agrégalo como contacto a una cuenta existente</a:t>
            </a:r>
          </a:p>
          <a:p>
            <a:pPr marL="342900" indent="-342900">
              <a:buFont typeface="+mj-lt"/>
              <a:buAutoNum type="arabicPeriod"/>
            </a:pPr>
            <a:r>
              <a:rPr lang="es-ES" sz="1800" b="1" dirty="0" smtClean="0">
                <a:effectLst/>
                <a:latin typeface="Calibri" panose="020F0502020204030204" pitchFamily="34" charset="0"/>
                <a:ea typeface="Times New Roman" panose="02020603050405020304" pitchFamily="18" charset="0"/>
                <a:cs typeface="Times New Roman" panose="02020603050405020304" pitchFamily="18" charset="0"/>
              </a:rPr>
              <a:t>Crea un segundo Lead con el mismo email que el primero</a:t>
            </a:r>
          </a:p>
          <a:p>
            <a:pPr marL="342900" indent="-342900">
              <a:buFont typeface="+mj-lt"/>
              <a:buAutoNum type="arabicPeriod"/>
            </a:pPr>
            <a:r>
              <a:rPr lang="es-ES" sz="1800" b="1" dirty="0" smtClean="0">
                <a:latin typeface="Calibri" panose="020F0502020204030204" pitchFamily="34" charset="0"/>
                <a:ea typeface="Times New Roman" panose="02020603050405020304" pitchFamily="18" charset="0"/>
                <a:cs typeface="Times New Roman" panose="02020603050405020304" pitchFamily="18" charset="0"/>
              </a:rPr>
              <a:t>Busca si está duplicado y </a:t>
            </a:r>
            <a:r>
              <a:rPr lang="es-ES" sz="1800" b="1" dirty="0" err="1" smtClean="0">
                <a:latin typeface="Calibri" panose="020F0502020204030204" pitchFamily="34" charset="0"/>
                <a:ea typeface="Times New Roman" panose="02020603050405020304" pitchFamily="18" charset="0"/>
                <a:cs typeface="Times New Roman" panose="02020603050405020304" pitchFamily="18" charset="0"/>
              </a:rPr>
              <a:t>combinalo</a:t>
            </a:r>
            <a:r>
              <a:rPr lang="es-ES" sz="1800" b="1" dirty="0" smtClean="0">
                <a:latin typeface="Calibri" panose="020F0502020204030204" pitchFamily="34" charset="0"/>
                <a:ea typeface="Times New Roman" panose="02020603050405020304" pitchFamily="18" charset="0"/>
                <a:cs typeface="Times New Roman" panose="02020603050405020304" pitchFamily="18" charset="0"/>
              </a:rPr>
              <a:t> con el primero.</a:t>
            </a:r>
          </a:p>
          <a:p>
            <a:pPr marL="342900" indent="-342900">
              <a:buFont typeface="+mj-lt"/>
              <a:buAutoNum type="arabicPeriod"/>
            </a:pPr>
            <a:endParaRPr lang="es-E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 typeface="+mj-lt"/>
              <a:buAutoNum type="arabicPeriod"/>
            </a:pPr>
            <a:r>
              <a:rPr lang="es-ES" sz="1800" b="1"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Apunta los nombres e ID de todas estas pruebas y abre un ticket para que los borren.</a:t>
            </a:r>
          </a:p>
        </p:txBody>
      </p:sp>
    </p:spTree>
    <p:extLst>
      <p:ext uri="{BB962C8B-B14F-4D97-AF65-F5344CB8AC3E}">
        <p14:creationId xmlns:p14="http://schemas.microsoft.com/office/powerpoint/2010/main" val="1116387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182590" y="1508540"/>
            <a:ext cx="8230313" cy="2542252"/>
            <a:chOff x="292318" y="1467050"/>
            <a:chExt cx="8230313" cy="2542252"/>
          </a:xfrm>
        </p:grpSpPr>
        <p:pic>
          <p:nvPicPr>
            <p:cNvPr id="2" name="Imagen 1"/>
            <p:cNvPicPr>
              <a:picLocks noChangeAspect="1"/>
            </p:cNvPicPr>
            <p:nvPr/>
          </p:nvPicPr>
          <p:blipFill>
            <a:blip r:embed="rId2"/>
            <a:stretch>
              <a:fillRect/>
            </a:stretch>
          </p:blipFill>
          <p:spPr>
            <a:xfrm>
              <a:off x="292318" y="1467050"/>
              <a:ext cx="8230313" cy="2542252"/>
            </a:xfrm>
            <a:prstGeom prst="rect">
              <a:avLst/>
            </a:prstGeom>
          </p:spPr>
        </p:pic>
        <p:sp>
          <p:nvSpPr>
            <p:cNvPr id="4" name="Rectángulo 3"/>
            <p:cNvSpPr/>
            <p:nvPr/>
          </p:nvSpPr>
          <p:spPr>
            <a:xfrm>
              <a:off x="4901184" y="3520440"/>
              <a:ext cx="429768" cy="173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CuadroTexto 2"/>
          <p:cNvSpPr txBox="1"/>
          <p:nvPr/>
        </p:nvSpPr>
        <p:spPr>
          <a:xfrm>
            <a:off x="1009183" y="788023"/>
            <a:ext cx="6796581" cy="1408078"/>
          </a:xfrm>
          <a:prstGeom prst="rect">
            <a:avLst/>
          </a:prstGeom>
          <a:noFill/>
        </p:spPr>
        <p:txBody>
          <a:bodyPr wrap="square" rtlCol="0">
            <a:spAutoFit/>
          </a:bodyPr>
          <a:lstStyle/>
          <a:p>
            <a:r>
              <a:rPr lang="es-ES" sz="2400" b="1" dirty="0" smtClean="0">
                <a:solidFill>
                  <a:srgbClr val="00CCFF"/>
                </a:solidFill>
                <a:latin typeface="Eurostile"/>
              </a:rPr>
              <a:t>Un Lead es alguien que podría ser cliente pero todavía no lo es:</a:t>
            </a:r>
            <a:endParaRPr lang="es-ES" sz="3200" dirty="0">
              <a:solidFill>
                <a:srgbClr val="00CCFF"/>
              </a:solidFill>
              <a:latin typeface="Eurostile"/>
            </a:endParaRPr>
          </a:p>
          <a:p>
            <a:endParaRPr lang="es-ES" sz="1200" u="sng" dirty="0" smtClean="0"/>
          </a:p>
          <a:p>
            <a:endParaRPr lang="es-ES" sz="1200" dirty="0">
              <a:latin typeface="Century Gothic" panose="020B0502020202020204" pitchFamily="34" charset="0"/>
            </a:endParaRPr>
          </a:p>
          <a:p>
            <a:endParaRPr lang="es-ES" dirty="0" smtClean="0"/>
          </a:p>
        </p:txBody>
      </p:sp>
    </p:spTree>
    <p:extLst>
      <p:ext uri="{BB962C8B-B14F-4D97-AF65-F5344CB8AC3E}">
        <p14:creationId xmlns:p14="http://schemas.microsoft.com/office/powerpoint/2010/main" val="783350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1480607" y="1308420"/>
            <a:ext cx="5963235" cy="3330940"/>
            <a:chOff x="1241130" y="562731"/>
            <a:chExt cx="6598089" cy="3705526"/>
          </a:xfrm>
        </p:grpSpPr>
        <p:sp>
          <p:nvSpPr>
            <p:cNvPr id="19" name="Line"/>
            <p:cNvSpPr/>
            <p:nvPr/>
          </p:nvSpPr>
          <p:spPr>
            <a:xfrm flipH="1">
              <a:off x="3034930" y="4104500"/>
              <a:ext cx="3708770" cy="1123"/>
            </a:xfrm>
            <a:prstGeom prst="line">
              <a:avLst/>
            </a:prstGeom>
            <a:noFill/>
            <a:ln w="25400" cap="flat">
              <a:solidFill>
                <a:srgbClr val="CFD7E2"/>
              </a:solidFill>
              <a:prstDash val="solid"/>
              <a:miter lim="800000"/>
            </a:ln>
            <a:effectLst/>
          </p:spPr>
          <p:txBody>
            <a:bodyPr wrap="square" lIns="44260" tIns="44260" rIns="44260" bIns="44260" numCol="1" anchor="t">
              <a:noAutofit/>
            </a:bodyPr>
            <a:lstStyle/>
            <a:p>
              <a:pPr algn="l" defTabSz="590133">
                <a:lnSpc>
                  <a:spcPct val="93000"/>
                </a:lnSpc>
                <a:defRPr sz="2000">
                  <a:latin typeface="Times New Roman"/>
                  <a:ea typeface="Times New Roman"/>
                  <a:cs typeface="Times New Roman"/>
                  <a:sym typeface="Times New Roman"/>
                </a:defRPr>
              </a:pPr>
              <a:endParaRPr/>
            </a:p>
          </p:txBody>
        </p:sp>
        <p:sp>
          <p:nvSpPr>
            <p:cNvPr id="3" name="Line"/>
            <p:cNvSpPr/>
            <p:nvPr/>
          </p:nvSpPr>
          <p:spPr>
            <a:xfrm flipH="1">
              <a:off x="3034931" y="580198"/>
              <a:ext cx="3708769" cy="8509"/>
            </a:xfrm>
            <a:prstGeom prst="line">
              <a:avLst/>
            </a:prstGeom>
            <a:noFill/>
            <a:ln w="25400" cap="flat">
              <a:solidFill>
                <a:srgbClr val="CFD7E2"/>
              </a:solidFill>
              <a:prstDash val="solid"/>
              <a:miter lim="800000"/>
            </a:ln>
            <a:effectLst/>
          </p:spPr>
          <p:txBody>
            <a:bodyPr wrap="square" lIns="44260" tIns="44260" rIns="44260" bIns="44260" numCol="1" anchor="t">
              <a:noAutofit/>
            </a:bodyPr>
            <a:lstStyle/>
            <a:p>
              <a:pPr algn="l" defTabSz="590133">
                <a:lnSpc>
                  <a:spcPct val="93000"/>
                </a:lnSpc>
                <a:defRPr sz="2000">
                  <a:latin typeface="Times New Roman"/>
                  <a:ea typeface="Times New Roman"/>
                  <a:cs typeface="Times New Roman"/>
                  <a:sym typeface="Times New Roman"/>
                </a:defRPr>
              </a:pPr>
              <a:endParaRPr/>
            </a:p>
          </p:txBody>
        </p:sp>
        <p:sp>
          <p:nvSpPr>
            <p:cNvPr id="4" name="Line"/>
            <p:cNvSpPr/>
            <p:nvPr/>
          </p:nvSpPr>
          <p:spPr>
            <a:xfrm flipH="1" flipV="1">
              <a:off x="3034931" y="1519639"/>
              <a:ext cx="3708769" cy="2849"/>
            </a:xfrm>
            <a:prstGeom prst="line">
              <a:avLst/>
            </a:prstGeom>
            <a:noFill/>
            <a:ln w="25400" cap="flat">
              <a:solidFill>
                <a:srgbClr val="CFD7E2"/>
              </a:solidFill>
              <a:prstDash val="solid"/>
              <a:miter lim="800000"/>
            </a:ln>
            <a:effectLst/>
          </p:spPr>
          <p:txBody>
            <a:bodyPr wrap="square" lIns="44260" tIns="44260" rIns="44260" bIns="44260" numCol="1" anchor="t">
              <a:noAutofit/>
            </a:bodyPr>
            <a:lstStyle/>
            <a:p>
              <a:pPr algn="l" defTabSz="590133">
                <a:lnSpc>
                  <a:spcPct val="93000"/>
                </a:lnSpc>
                <a:defRPr sz="2000">
                  <a:latin typeface="Times New Roman"/>
                  <a:ea typeface="Times New Roman"/>
                  <a:cs typeface="Times New Roman"/>
                  <a:sym typeface="Times New Roman"/>
                </a:defRPr>
              </a:pPr>
              <a:endParaRPr/>
            </a:p>
          </p:txBody>
        </p:sp>
        <p:sp>
          <p:nvSpPr>
            <p:cNvPr id="5" name="Line"/>
            <p:cNvSpPr/>
            <p:nvPr/>
          </p:nvSpPr>
          <p:spPr>
            <a:xfrm flipH="1">
              <a:off x="3034930" y="2451695"/>
              <a:ext cx="3717591" cy="0"/>
            </a:xfrm>
            <a:prstGeom prst="line">
              <a:avLst/>
            </a:prstGeom>
            <a:noFill/>
            <a:ln w="25400" cap="flat">
              <a:solidFill>
                <a:srgbClr val="CFD7E2"/>
              </a:solidFill>
              <a:prstDash val="solid"/>
              <a:miter lim="800000"/>
            </a:ln>
            <a:effectLst/>
          </p:spPr>
          <p:txBody>
            <a:bodyPr wrap="square" lIns="44260" tIns="44260" rIns="44260" bIns="44260" numCol="1" anchor="t">
              <a:noAutofit/>
            </a:bodyPr>
            <a:lstStyle/>
            <a:p>
              <a:pPr algn="l" defTabSz="590133">
                <a:lnSpc>
                  <a:spcPct val="93000"/>
                </a:lnSpc>
                <a:defRPr sz="2000">
                  <a:latin typeface="Times New Roman"/>
                  <a:ea typeface="Times New Roman"/>
                  <a:cs typeface="Times New Roman"/>
                  <a:sym typeface="Times New Roman"/>
                </a:defRPr>
              </a:pPr>
              <a:endParaRPr/>
            </a:p>
          </p:txBody>
        </p:sp>
        <p:sp>
          <p:nvSpPr>
            <p:cNvPr id="6" name="Line"/>
            <p:cNvSpPr/>
            <p:nvPr/>
          </p:nvSpPr>
          <p:spPr>
            <a:xfrm flipH="1">
              <a:off x="3034931" y="3353000"/>
              <a:ext cx="3708769" cy="1164"/>
            </a:xfrm>
            <a:prstGeom prst="line">
              <a:avLst/>
            </a:prstGeom>
            <a:noFill/>
            <a:ln w="25400" cap="flat">
              <a:solidFill>
                <a:srgbClr val="CFD7E2"/>
              </a:solidFill>
              <a:prstDash val="solid"/>
              <a:miter lim="800000"/>
            </a:ln>
            <a:effectLst/>
          </p:spPr>
          <p:txBody>
            <a:bodyPr wrap="square" lIns="44260" tIns="44260" rIns="44260" bIns="44260" numCol="1" anchor="t">
              <a:noAutofit/>
            </a:bodyPr>
            <a:lstStyle/>
            <a:p>
              <a:pPr algn="l" defTabSz="590133">
                <a:lnSpc>
                  <a:spcPct val="93000"/>
                </a:lnSpc>
                <a:defRPr sz="2000">
                  <a:latin typeface="Times New Roman"/>
                  <a:ea typeface="Times New Roman"/>
                  <a:cs typeface="Times New Roman"/>
                  <a:sym typeface="Times New Roman"/>
                </a:defRPr>
              </a:pPr>
              <a:endParaRPr/>
            </a:p>
          </p:txBody>
        </p:sp>
        <p:sp>
          <p:nvSpPr>
            <p:cNvPr id="7" name="Shape"/>
            <p:cNvSpPr/>
            <p:nvPr/>
          </p:nvSpPr>
          <p:spPr>
            <a:xfrm>
              <a:off x="1655084" y="1495456"/>
              <a:ext cx="2480957" cy="929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003" y="21600"/>
                  </a:lnTo>
                  <a:lnTo>
                    <a:pt x="3600" y="21600"/>
                  </a:lnTo>
                  <a:lnTo>
                    <a:pt x="0" y="0"/>
                  </a:lnTo>
                </a:path>
              </a:pathLst>
            </a:custGeom>
            <a:solidFill>
              <a:srgbClr val="F06B4B"/>
            </a:solidFill>
            <a:ln w="3175" cap="flat">
              <a:noFill/>
              <a:miter lim="400000"/>
            </a:ln>
            <a:effectLst/>
          </p:spPr>
          <p:txBody>
            <a:bodyPr wrap="square" lIns="44260" tIns="44260" rIns="44260" bIns="44260" numCol="1" anchor="ctr">
              <a:noAutofit/>
            </a:bodyPr>
            <a:lstStyle/>
            <a:p>
              <a:pPr algn="l" defTabSz="590133">
                <a:lnSpc>
                  <a:spcPct val="93000"/>
                </a:lnSpc>
                <a:defRPr sz="2000">
                  <a:latin typeface="Arial"/>
                  <a:ea typeface="Arial"/>
                  <a:cs typeface="Arial"/>
                  <a:sym typeface="Arial"/>
                </a:defRPr>
              </a:pPr>
              <a:endParaRPr/>
            </a:p>
          </p:txBody>
        </p:sp>
        <p:sp>
          <p:nvSpPr>
            <p:cNvPr id="8" name="Shape"/>
            <p:cNvSpPr/>
            <p:nvPr/>
          </p:nvSpPr>
          <p:spPr>
            <a:xfrm>
              <a:off x="1241130" y="565996"/>
              <a:ext cx="3308864" cy="929206"/>
            </a:xfrm>
            <a:custGeom>
              <a:avLst/>
              <a:gdLst/>
              <a:ahLst/>
              <a:cxnLst>
                <a:cxn ang="0">
                  <a:pos x="wd2" y="hd2"/>
                </a:cxn>
                <a:cxn ang="5400000">
                  <a:pos x="wd2" y="hd2"/>
                </a:cxn>
                <a:cxn ang="10800000">
                  <a:pos x="wd2" y="hd2"/>
                </a:cxn>
                <a:cxn ang="16200000">
                  <a:pos x="wd2" y="hd2"/>
                </a:cxn>
              </a:cxnLst>
              <a:rect l="0" t="0" r="r" b="b"/>
              <a:pathLst>
                <a:path w="21600" h="21600" extrusionOk="0">
                  <a:moveTo>
                    <a:pt x="2893" y="21600"/>
                  </a:moveTo>
                  <a:lnTo>
                    <a:pt x="2696" y="21600"/>
                  </a:lnTo>
                  <a:lnTo>
                    <a:pt x="0" y="0"/>
                  </a:lnTo>
                  <a:lnTo>
                    <a:pt x="21600" y="0"/>
                  </a:lnTo>
                  <a:lnTo>
                    <a:pt x="18898" y="21600"/>
                  </a:lnTo>
                  <a:lnTo>
                    <a:pt x="2893" y="21600"/>
                  </a:lnTo>
                </a:path>
              </a:pathLst>
            </a:custGeom>
            <a:solidFill>
              <a:srgbClr val="6A3A9C"/>
            </a:solidFill>
            <a:ln w="3175" cap="flat">
              <a:noFill/>
              <a:miter lim="400000"/>
            </a:ln>
            <a:effectLst/>
          </p:spPr>
          <p:txBody>
            <a:bodyPr wrap="square" lIns="44260" tIns="44260" rIns="44260" bIns="44260" numCol="1" anchor="ctr">
              <a:noAutofit/>
            </a:bodyPr>
            <a:lstStyle/>
            <a:p>
              <a:pPr algn="l" defTabSz="590133">
                <a:lnSpc>
                  <a:spcPct val="93000"/>
                </a:lnSpc>
                <a:defRPr sz="2000">
                  <a:latin typeface="Arial"/>
                  <a:ea typeface="Arial"/>
                  <a:cs typeface="Arial"/>
                  <a:sym typeface="Arial"/>
                </a:defRPr>
              </a:pPr>
              <a:endParaRPr/>
            </a:p>
          </p:txBody>
        </p:sp>
        <p:sp>
          <p:nvSpPr>
            <p:cNvPr id="9" name="Shape"/>
            <p:cNvSpPr/>
            <p:nvPr/>
          </p:nvSpPr>
          <p:spPr>
            <a:xfrm>
              <a:off x="2067794" y="2423793"/>
              <a:ext cx="1648076" cy="929206"/>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lnTo>
                    <a:pt x="0" y="21600"/>
                  </a:lnTo>
                  <a:lnTo>
                    <a:pt x="0" y="0"/>
                  </a:lnTo>
                  <a:lnTo>
                    <a:pt x="21600" y="0"/>
                  </a:lnTo>
                  <a:lnTo>
                    <a:pt x="21600" y="21600"/>
                  </a:lnTo>
                  <a:lnTo>
                    <a:pt x="10802" y="21600"/>
                  </a:lnTo>
                </a:path>
              </a:pathLst>
            </a:custGeom>
            <a:solidFill>
              <a:srgbClr val="CFD7E2"/>
            </a:solidFill>
            <a:ln w="3175" cap="flat">
              <a:noFill/>
              <a:miter lim="400000"/>
            </a:ln>
            <a:effectLst/>
          </p:spPr>
          <p:txBody>
            <a:bodyPr wrap="square" lIns="44260" tIns="44260" rIns="44260" bIns="44260" numCol="1" anchor="ctr">
              <a:noAutofit/>
            </a:bodyPr>
            <a:lstStyle/>
            <a:p>
              <a:pPr algn="l" defTabSz="590133">
                <a:lnSpc>
                  <a:spcPct val="93000"/>
                </a:lnSpc>
                <a:defRPr sz="2000">
                  <a:latin typeface="Arial"/>
                  <a:ea typeface="Arial"/>
                  <a:cs typeface="Arial"/>
                  <a:sym typeface="Arial"/>
                </a:defRPr>
              </a:pPr>
              <a:endParaRPr/>
            </a:p>
          </p:txBody>
        </p:sp>
        <p:sp>
          <p:nvSpPr>
            <p:cNvPr id="10" name="LOREM  IPSUM"/>
            <p:cNvSpPr txBox="1"/>
            <p:nvPr/>
          </p:nvSpPr>
          <p:spPr>
            <a:xfrm>
              <a:off x="6680488" y="3596802"/>
              <a:ext cx="1158731" cy="21651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355C7D"/>
                  </a:solidFill>
                  <a:latin typeface="+mn-lt"/>
                  <a:ea typeface="+mn-ea"/>
                  <a:cs typeface="+mn-cs"/>
                  <a:sym typeface="Helvetica"/>
                </a:defRPr>
              </a:lvl1pPr>
            </a:lstStyle>
            <a:p>
              <a:pPr algn="ctr"/>
              <a:r>
                <a:rPr lang="es-ES" sz="2400" dirty="0" smtClean="0">
                  <a:solidFill>
                    <a:srgbClr val="95A2B7"/>
                  </a:solidFill>
                </a:rPr>
                <a:t>CLIENTE</a:t>
              </a:r>
              <a:endParaRPr sz="2400" dirty="0">
                <a:solidFill>
                  <a:srgbClr val="95A2B7"/>
                </a:solidFill>
              </a:endParaRPr>
            </a:p>
          </p:txBody>
        </p:sp>
        <p:sp>
          <p:nvSpPr>
            <p:cNvPr id="12" name="LOREM  IPSUM"/>
            <p:cNvSpPr txBox="1"/>
            <p:nvPr/>
          </p:nvSpPr>
          <p:spPr>
            <a:xfrm>
              <a:off x="6833901" y="2659174"/>
              <a:ext cx="719049" cy="23191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355C7D"/>
                  </a:solidFill>
                  <a:latin typeface="+mn-lt"/>
                  <a:ea typeface="+mn-ea"/>
                  <a:cs typeface="+mn-cs"/>
                  <a:sym typeface="Helvetica"/>
                </a:defRPr>
              </a:lvl1pPr>
            </a:lstStyle>
            <a:p>
              <a:pPr algn="ctr"/>
              <a:r>
                <a:rPr lang="es-ES" sz="2400" dirty="0" smtClean="0">
                  <a:solidFill>
                    <a:srgbClr val="95A2B7"/>
                  </a:solidFill>
                </a:rPr>
                <a:t>SQL</a:t>
              </a:r>
              <a:endParaRPr sz="2400" dirty="0">
                <a:solidFill>
                  <a:srgbClr val="95A2B7"/>
                </a:solidFill>
              </a:endParaRPr>
            </a:p>
          </p:txBody>
        </p:sp>
        <p:sp>
          <p:nvSpPr>
            <p:cNvPr id="14" name="LOREM  IPSUM"/>
            <p:cNvSpPr txBox="1"/>
            <p:nvPr/>
          </p:nvSpPr>
          <p:spPr>
            <a:xfrm>
              <a:off x="6866226" y="1795791"/>
              <a:ext cx="793388" cy="23191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355C7D"/>
                  </a:solidFill>
                  <a:latin typeface="+mn-lt"/>
                  <a:ea typeface="+mn-ea"/>
                  <a:cs typeface="+mn-cs"/>
                  <a:sym typeface="Helvetica"/>
                </a:defRPr>
              </a:lvl1pPr>
            </a:lstStyle>
            <a:p>
              <a:pPr algn="ctr"/>
              <a:r>
                <a:rPr lang="es-ES" sz="2400" dirty="0" smtClean="0">
                  <a:solidFill>
                    <a:srgbClr val="95A2B7"/>
                  </a:solidFill>
                </a:rPr>
                <a:t>LEAD</a:t>
              </a:r>
            </a:p>
          </p:txBody>
        </p:sp>
        <p:sp>
          <p:nvSpPr>
            <p:cNvPr id="16" name="LOREM  IPSUM"/>
            <p:cNvSpPr txBox="1"/>
            <p:nvPr/>
          </p:nvSpPr>
          <p:spPr>
            <a:xfrm>
              <a:off x="6752521" y="858163"/>
              <a:ext cx="907092" cy="23191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355C7D"/>
                  </a:solidFill>
                  <a:latin typeface="+mn-lt"/>
                  <a:ea typeface="+mn-ea"/>
                  <a:cs typeface="+mn-cs"/>
                  <a:sym typeface="Helvetica"/>
                </a:defRPr>
              </a:lvl1pPr>
            </a:lstStyle>
            <a:p>
              <a:pPr algn="ctr"/>
              <a:r>
                <a:rPr lang="es-ES" sz="2400" dirty="0" smtClean="0">
                  <a:solidFill>
                    <a:srgbClr val="95A2B7"/>
                  </a:solidFill>
                </a:rPr>
                <a:t>VISITA</a:t>
              </a:r>
              <a:endParaRPr sz="2400" dirty="0">
                <a:solidFill>
                  <a:srgbClr val="95A2B7"/>
                </a:solidFill>
              </a:endParaRPr>
            </a:p>
          </p:txBody>
        </p:sp>
        <p:sp>
          <p:nvSpPr>
            <p:cNvPr id="17" name="Lorem ipsum dolor sit amet,  consectetuer adipiscing elit."/>
            <p:cNvSpPr txBox="1"/>
            <p:nvPr/>
          </p:nvSpPr>
          <p:spPr>
            <a:xfrm>
              <a:off x="4406580" y="2541711"/>
              <a:ext cx="2189106" cy="37458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0320" tIns="20320" rIns="20320" bIns="2032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100">
                  <a:solidFill>
                    <a:srgbClr val="726658"/>
                  </a:solidFill>
                  <a:latin typeface="+mn-lt"/>
                  <a:ea typeface="+mn-ea"/>
                  <a:cs typeface="+mn-cs"/>
                  <a:sym typeface="Helvetica"/>
                </a:defRPr>
              </a:lvl1pPr>
            </a:lstStyle>
            <a:p>
              <a:pPr algn="ctr">
                <a:lnSpc>
                  <a:spcPct val="100000"/>
                </a:lnSpc>
              </a:pPr>
              <a:r>
                <a:rPr lang="es-ES" sz="1400" dirty="0" smtClean="0">
                  <a:solidFill>
                    <a:schemeClr val="bg2">
                      <a:lumMod val="25000"/>
                    </a:schemeClr>
                  </a:solidFill>
                </a:rPr>
                <a:t>Recibe Llamada de calificación y se pasa al equipo comercial</a:t>
              </a:r>
            </a:p>
            <a:p>
              <a:pPr algn="ctr"/>
              <a:r>
                <a:rPr sz="1600" dirty="0" smtClean="0">
                  <a:solidFill>
                    <a:schemeClr val="bg1">
                      <a:lumMod val="85000"/>
                    </a:schemeClr>
                  </a:solidFill>
                </a:rPr>
                <a:t> </a:t>
              </a:r>
              <a:endParaRPr lang="es-ES" sz="1600" dirty="0" smtClean="0">
                <a:solidFill>
                  <a:schemeClr val="bg1">
                    <a:lumMod val="85000"/>
                  </a:schemeClr>
                </a:solidFill>
              </a:endParaRPr>
            </a:p>
            <a:p>
              <a:pPr algn="ctr"/>
              <a:r>
                <a:rPr sz="1600" dirty="0" smtClean="0">
                  <a:solidFill>
                    <a:schemeClr val="bg1">
                      <a:lumMod val="85000"/>
                    </a:schemeClr>
                  </a:solidFill>
                </a:rPr>
                <a:t> </a:t>
              </a:r>
              <a:endParaRPr sz="1600" dirty="0">
                <a:solidFill>
                  <a:schemeClr val="bg1">
                    <a:lumMod val="85000"/>
                  </a:schemeClr>
                </a:solidFill>
              </a:endParaRPr>
            </a:p>
          </p:txBody>
        </p:sp>
        <p:sp>
          <p:nvSpPr>
            <p:cNvPr id="18" name="Shape"/>
            <p:cNvSpPr/>
            <p:nvPr/>
          </p:nvSpPr>
          <p:spPr>
            <a:xfrm>
              <a:off x="2067794" y="3339050"/>
              <a:ext cx="1648076" cy="929207"/>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lnTo>
                    <a:pt x="0" y="21600"/>
                  </a:lnTo>
                  <a:lnTo>
                    <a:pt x="0" y="0"/>
                  </a:lnTo>
                  <a:lnTo>
                    <a:pt x="21600" y="0"/>
                  </a:lnTo>
                  <a:lnTo>
                    <a:pt x="21600" y="21600"/>
                  </a:lnTo>
                  <a:lnTo>
                    <a:pt x="10802" y="21600"/>
                  </a:lnTo>
                </a:path>
              </a:pathLst>
            </a:custGeom>
            <a:solidFill>
              <a:srgbClr val="E6EEFA"/>
            </a:solidFill>
            <a:ln w="3175" cap="flat">
              <a:noFill/>
              <a:miter lim="400000"/>
            </a:ln>
            <a:effectLst/>
          </p:spPr>
          <p:txBody>
            <a:bodyPr wrap="square" lIns="44260" tIns="44260" rIns="44260" bIns="44260" numCol="1" anchor="ctr">
              <a:noAutofit/>
            </a:bodyPr>
            <a:lstStyle/>
            <a:p>
              <a:pPr algn="l" defTabSz="590133">
                <a:lnSpc>
                  <a:spcPct val="93000"/>
                </a:lnSpc>
                <a:defRPr sz="2000">
                  <a:latin typeface="Arial"/>
                  <a:ea typeface="Arial"/>
                  <a:cs typeface="Arial"/>
                  <a:sym typeface="Arial"/>
                </a:defRPr>
              </a:pPr>
              <a:endParaRPr/>
            </a:p>
          </p:txBody>
        </p:sp>
        <p:sp>
          <p:nvSpPr>
            <p:cNvPr id="21" name="Lorem ipsum dolor sit amet,  consectetuer adipiscing elit."/>
            <p:cNvSpPr txBox="1"/>
            <p:nvPr/>
          </p:nvSpPr>
          <p:spPr>
            <a:xfrm>
              <a:off x="4275796" y="1612505"/>
              <a:ext cx="2450675" cy="37458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0320" tIns="20320" rIns="20320" bIns="2032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100">
                  <a:solidFill>
                    <a:srgbClr val="726658"/>
                  </a:solidFill>
                  <a:latin typeface="+mn-lt"/>
                  <a:ea typeface="+mn-ea"/>
                  <a:cs typeface="+mn-cs"/>
                  <a:sym typeface="Helvetica"/>
                </a:defRPr>
              </a:lvl1pPr>
            </a:lstStyle>
            <a:p>
              <a:pPr algn="ctr">
                <a:lnSpc>
                  <a:spcPct val="100000"/>
                </a:lnSpc>
              </a:pPr>
              <a:r>
                <a:rPr lang="es-ES" sz="1400" dirty="0" smtClean="0">
                  <a:solidFill>
                    <a:schemeClr val="accent2">
                      <a:lumMod val="75000"/>
                    </a:schemeClr>
                  </a:solidFill>
                </a:rPr>
                <a:t>Nos da sus datos y además</a:t>
              </a:r>
            </a:p>
            <a:p>
              <a:pPr algn="ctr">
                <a:lnSpc>
                  <a:spcPct val="100000"/>
                </a:lnSpc>
              </a:pPr>
              <a:r>
                <a:rPr lang="es-ES" sz="1400" dirty="0" smtClean="0">
                  <a:solidFill>
                    <a:schemeClr val="accent2">
                      <a:lumMod val="75000"/>
                    </a:schemeClr>
                  </a:solidFill>
                </a:rPr>
                <a:t>Solicita asesoramiento personalizado</a:t>
              </a:r>
              <a:endParaRPr lang="es-ES" sz="1400" dirty="0">
                <a:solidFill>
                  <a:schemeClr val="accent2">
                    <a:lumMod val="75000"/>
                  </a:schemeClr>
                </a:solidFill>
              </a:endParaRPr>
            </a:p>
          </p:txBody>
        </p:sp>
        <p:sp>
          <p:nvSpPr>
            <p:cNvPr id="22" name="Lorem ipsum dolor sit amet,  consectetuer adipiscing elit."/>
            <p:cNvSpPr txBox="1"/>
            <p:nvPr/>
          </p:nvSpPr>
          <p:spPr>
            <a:xfrm>
              <a:off x="4527689" y="562731"/>
              <a:ext cx="1946890" cy="37458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0320" tIns="20320" rIns="20320" bIns="2032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100">
                  <a:solidFill>
                    <a:srgbClr val="726658"/>
                  </a:solidFill>
                  <a:latin typeface="+mn-lt"/>
                  <a:ea typeface="+mn-ea"/>
                  <a:cs typeface="+mn-cs"/>
                  <a:sym typeface="Helvetica"/>
                </a:defRPr>
              </a:lvl1pPr>
            </a:lstStyle>
            <a:p>
              <a:pPr algn="ctr">
                <a:lnSpc>
                  <a:spcPct val="100000"/>
                </a:lnSpc>
              </a:pPr>
              <a:r>
                <a:rPr lang="es-ES" sz="1400" dirty="0" smtClean="0">
                  <a:solidFill>
                    <a:schemeClr val="accent1">
                      <a:lumMod val="75000"/>
                    </a:schemeClr>
                  </a:solidFill>
                </a:rPr>
                <a:t>Alguien entra en la web y descarga contenidos</a:t>
              </a:r>
            </a:p>
            <a:p>
              <a:pPr algn="ctr">
                <a:lnSpc>
                  <a:spcPct val="100000"/>
                </a:lnSpc>
              </a:pPr>
              <a:r>
                <a:rPr lang="es-ES" sz="1400" dirty="0" smtClean="0">
                  <a:solidFill>
                    <a:schemeClr val="accent1">
                      <a:lumMod val="75000"/>
                    </a:schemeClr>
                  </a:solidFill>
                </a:rPr>
                <a:t>Se inscribe a un evento, etc..</a:t>
              </a:r>
              <a:endParaRPr lang="es-ES" sz="1400" dirty="0">
                <a:solidFill>
                  <a:schemeClr val="accent1">
                    <a:lumMod val="75000"/>
                  </a:schemeClr>
                </a:solidFill>
              </a:endParaRPr>
            </a:p>
          </p:txBody>
        </p:sp>
        <p:sp>
          <p:nvSpPr>
            <p:cNvPr id="23" name="Lorem ipsum dolor sit amet,  consectetuer adipiscing elit."/>
            <p:cNvSpPr txBox="1"/>
            <p:nvPr/>
          </p:nvSpPr>
          <p:spPr>
            <a:xfrm>
              <a:off x="4803843" y="3527172"/>
              <a:ext cx="1394579" cy="37117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20320" tIns="20320" rIns="20320" bIns="20320" numCol="1" anchor="t">
              <a:noAutofit/>
            </a:bodyPr>
            <a:lstStyle>
              <a:lvl1pPr algn="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100">
                  <a:solidFill>
                    <a:srgbClr val="726658"/>
                  </a:solidFill>
                  <a:latin typeface="+mn-lt"/>
                  <a:ea typeface="+mn-ea"/>
                  <a:cs typeface="+mn-cs"/>
                  <a:sym typeface="Helvetica"/>
                </a:defRPr>
              </a:lvl1pPr>
            </a:lstStyle>
            <a:p>
              <a:pPr algn="ctr"/>
              <a:r>
                <a:rPr lang="es-ES" sz="2800" b="1" dirty="0" smtClean="0">
                  <a:solidFill>
                    <a:srgbClr val="FF7C80"/>
                  </a:solidFill>
                </a:rPr>
                <a:t>Compra</a:t>
              </a:r>
              <a:endParaRPr sz="2800" b="1" dirty="0">
                <a:solidFill>
                  <a:srgbClr val="FF7C80"/>
                </a:solidFill>
              </a:endParaRPr>
            </a:p>
          </p:txBody>
        </p:sp>
      </p:grpSp>
      <p:sp>
        <p:nvSpPr>
          <p:cNvPr id="11" name="CuadroTexto 10"/>
          <p:cNvSpPr txBox="1"/>
          <p:nvPr/>
        </p:nvSpPr>
        <p:spPr>
          <a:xfrm>
            <a:off x="1300077" y="307826"/>
            <a:ext cx="6301725" cy="861774"/>
          </a:xfrm>
          <a:prstGeom prst="rect">
            <a:avLst/>
          </a:prstGeom>
          <a:noFill/>
        </p:spPr>
        <p:txBody>
          <a:bodyPr wrap="none" rtlCol="0">
            <a:spAutoFit/>
          </a:bodyPr>
          <a:lstStyle/>
          <a:p>
            <a:pPr>
              <a:lnSpc>
                <a:spcPts val="6020"/>
              </a:lnSpc>
            </a:pPr>
            <a:r>
              <a:rPr lang="es-ES" sz="5400" dirty="0" smtClean="0">
                <a:solidFill>
                  <a:srgbClr val="00D9FB"/>
                </a:solidFill>
                <a:latin typeface="Eurostile" charset="0"/>
                <a:ea typeface="Eurostile" charset="0"/>
                <a:cs typeface="Eurostile" charset="0"/>
              </a:rPr>
              <a:t>El Funnel de ventas</a:t>
            </a:r>
          </a:p>
        </p:txBody>
      </p:sp>
    </p:spTree>
    <p:extLst>
      <p:ext uri="{BB962C8B-B14F-4D97-AF65-F5344CB8AC3E}">
        <p14:creationId xmlns:p14="http://schemas.microsoft.com/office/powerpoint/2010/main" val="163224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7477" y="175856"/>
            <a:ext cx="2004075" cy="1477328"/>
          </a:xfrm>
          <a:prstGeom prst="rect">
            <a:avLst/>
          </a:prstGeom>
          <a:noFill/>
        </p:spPr>
        <p:txBody>
          <a:bodyPr wrap="none" rtlCol="0">
            <a:spAutoFit/>
          </a:bodyPr>
          <a:lstStyle/>
          <a:p>
            <a:pPr>
              <a:lnSpc>
                <a:spcPts val="6020"/>
              </a:lnSpc>
            </a:pPr>
            <a:r>
              <a:rPr lang="es-ES" sz="4400" b="1" dirty="0" smtClean="0">
                <a:solidFill>
                  <a:srgbClr val="00D9FB"/>
                </a:solidFill>
                <a:latin typeface="Eurostile" charset="0"/>
                <a:ea typeface="Eurostile" charset="0"/>
                <a:cs typeface="Eurostile" charset="0"/>
              </a:rPr>
              <a:t>Leads:</a:t>
            </a:r>
          </a:p>
          <a:p>
            <a:r>
              <a:rPr lang="es-ES" sz="2000" b="1" dirty="0" smtClean="0">
                <a:latin typeface="Eurostile" charset="0"/>
                <a:ea typeface="Eurostile" charset="0"/>
                <a:cs typeface="Eurostile" charset="0"/>
              </a:rPr>
              <a:t>Trabajar con </a:t>
            </a:r>
          </a:p>
          <a:p>
            <a:r>
              <a:rPr lang="es-ES" sz="2000" b="1" dirty="0" smtClean="0">
                <a:latin typeface="Eurostile" charset="0"/>
                <a:ea typeface="Eurostile" charset="0"/>
                <a:cs typeface="Eurostile" charset="0"/>
              </a:rPr>
              <a:t>Leads permite</a:t>
            </a:r>
          </a:p>
        </p:txBody>
      </p:sp>
      <p:sp>
        <p:nvSpPr>
          <p:cNvPr id="3" name="CuadroTexto 2"/>
          <p:cNvSpPr txBox="1"/>
          <p:nvPr/>
        </p:nvSpPr>
        <p:spPr>
          <a:xfrm>
            <a:off x="2091552" y="291806"/>
            <a:ext cx="6830716" cy="4154984"/>
          </a:xfrm>
          <a:prstGeom prst="rect">
            <a:avLst/>
          </a:prstGeom>
          <a:noFill/>
        </p:spPr>
        <p:txBody>
          <a:bodyPr wrap="none" rtlCol="0">
            <a:spAutoFit/>
          </a:bodyPr>
          <a:lstStyle/>
          <a:p>
            <a:pPr marL="342900" indent="-342900">
              <a:buFont typeface="Arial" panose="020B0604020202020204" pitchFamily="34" charset="0"/>
              <a:buChar char="•"/>
            </a:pPr>
            <a:r>
              <a:rPr lang="es-ES" sz="2000" dirty="0" smtClean="0">
                <a:latin typeface="Eurostile" charset="0"/>
                <a:ea typeface="Eurostile" charset="0"/>
                <a:cs typeface="Eurostile" charset="0"/>
              </a:rPr>
              <a:t>Entrada única de datos de cliente en Dakota</a:t>
            </a:r>
          </a:p>
          <a:p>
            <a:pPr marL="800100" lvl="1" indent="-457200">
              <a:buFont typeface="Wingdings" panose="05000000000000000000" pitchFamily="2" charset="2"/>
              <a:buChar char="§"/>
            </a:pPr>
            <a:r>
              <a:rPr lang="es-ES" sz="1800" dirty="0" smtClean="0">
                <a:latin typeface="Eurostile" charset="0"/>
                <a:ea typeface="Eurostile" charset="0"/>
                <a:cs typeface="Eurostile" charset="0"/>
              </a:rPr>
              <a:t>Cuentas nuevas</a:t>
            </a:r>
          </a:p>
          <a:p>
            <a:pPr marL="800100" lvl="1" indent="-457200">
              <a:buFont typeface="Wingdings" panose="05000000000000000000" pitchFamily="2" charset="2"/>
              <a:buChar char="§"/>
            </a:pPr>
            <a:r>
              <a:rPr lang="es-ES" sz="1800" dirty="0" smtClean="0">
                <a:latin typeface="Eurostile" charset="0"/>
                <a:ea typeface="Eurostile" charset="0"/>
                <a:cs typeface="Eurostile" charset="0"/>
              </a:rPr>
              <a:t>Contactos nuevos en cuentas existentes</a:t>
            </a:r>
          </a:p>
          <a:p>
            <a:pPr lvl="1"/>
            <a:endParaRPr lang="es-ES" sz="1800" dirty="0" smtClean="0">
              <a:latin typeface="Eurostile" charset="0"/>
              <a:ea typeface="Eurostile" charset="0"/>
              <a:cs typeface="Eurostile" charset="0"/>
            </a:endParaRPr>
          </a:p>
          <a:p>
            <a:pPr marL="342900" indent="-342900">
              <a:buFont typeface="Arial" panose="020B0604020202020204" pitchFamily="34" charset="0"/>
              <a:buChar char="•"/>
            </a:pPr>
            <a:r>
              <a:rPr lang="es-ES" sz="2000" dirty="0" smtClean="0">
                <a:latin typeface="Eurostile" charset="0"/>
                <a:ea typeface="Eurostile" charset="0"/>
                <a:cs typeface="Eurostile" charset="0"/>
              </a:rPr>
              <a:t>Trabajar con poca información</a:t>
            </a:r>
          </a:p>
          <a:p>
            <a:pPr marL="800100" lvl="1" indent="-457200">
              <a:buFont typeface="Wingdings" panose="05000000000000000000" pitchFamily="2" charset="2"/>
              <a:buChar char="§"/>
            </a:pPr>
            <a:r>
              <a:rPr lang="es-ES" sz="1800" dirty="0" smtClean="0">
                <a:latin typeface="Eurostile" charset="0"/>
                <a:ea typeface="Eurostile" charset="0"/>
                <a:cs typeface="Eurostile" charset="0"/>
              </a:rPr>
              <a:t>No requiere tener todos los datos para guardarlo</a:t>
            </a:r>
          </a:p>
          <a:p>
            <a:pPr marL="800100" lvl="1" indent="-457200">
              <a:buFont typeface="Wingdings" panose="05000000000000000000" pitchFamily="2" charset="2"/>
              <a:buChar char="§"/>
            </a:pPr>
            <a:r>
              <a:rPr lang="es-ES" sz="1800" dirty="0" smtClean="0">
                <a:latin typeface="Eurostile" charset="0"/>
                <a:ea typeface="Eurostile" charset="0"/>
                <a:cs typeface="Eurostile" charset="0"/>
              </a:rPr>
              <a:t>No tendremos que “inventar datos”</a:t>
            </a:r>
          </a:p>
          <a:p>
            <a:pPr lvl="1"/>
            <a:endParaRPr lang="es-ES" sz="1800" dirty="0" smtClean="0">
              <a:latin typeface="Eurostile" charset="0"/>
              <a:ea typeface="Eurostile" charset="0"/>
              <a:cs typeface="Eurostile" charset="0"/>
            </a:endParaRPr>
          </a:p>
          <a:p>
            <a:pPr marL="342900" indent="-342900">
              <a:buFont typeface="Arial" panose="020B0604020202020204" pitchFamily="34" charset="0"/>
              <a:buChar char="•"/>
            </a:pPr>
            <a:r>
              <a:rPr lang="es-ES" sz="2000" dirty="0" smtClean="0">
                <a:latin typeface="Eurostile" charset="0"/>
                <a:ea typeface="Eurostile" charset="0"/>
                <a:cs typeface="Eurostile" charset="0"/>
              </a:rPr>
              <a:t>Tener un proceso de maduración de contactos</a:t>
            </a:r>
          </a:p>
          <a:p>
            <a:pPr marL="685800" lvl="1" indent="-342900">
              <a:buFont typeface="Wingdings" panose="05000000000000000000" pitchFamily="2" charset="2"/>
              <a:buChar char="§"/>
            </a:pPr>
            <a:r>
              <a:rPr lang="es-ES" sz="1800" dirty="0" smtClean="0">
                <a:latin typeface="Eurostile" charset="0"/>
                <a:ea typeface="Eurostile" charset="0"/>
                <a:cs typeface="Eurostile" charset="0"/>
              </a:rPr>
              <a:t>Incluiremos en la Base de datos solo aquellos registros </a:t>
            </a:r>
          </a:p>
          <a:p>
            <a:pPr lvl="1"/>
            <a:r>
              <a:rPr lang="es-ES" sz="1800" dirty="0">
                <a:latin typeface="Eurostile" charset="0"/>
                <a:ea typeface="Eurostile" charset="0"/>
                <a:cs typeface="Eurostile" charset="0"/>
              </a:rPr>
              <a:t> </a:t>
            </a:r>
            <a:r>
              <a:rPr lang="es-ES" sz="1800" dirty="0" smtClean="0">
                <a:latin typeface="Eurostile" charset="0"/>
                <a:ea typeface="Eurostile" charset="0"/>
                <a:cs typeface="Eurostile" charset="0"/>
              </a:rPr>
              <a:t>    que son de interés para SIMON</a:t>
            </a:r>
          </a:p>
          <a:p>
            <a:pPr marL="685800" lvl="1" indent="-342900">
              <a:buFont typeface="Wingdings" panose="05000000000000000000" pitchFamily="2" charset="2"/>
              <a:buChar char="§"/>
            </a:pPr>
            <a:r>
              <a:rPr lang="es-ES" sz="1800" dirty="0" smtClean="0">
                <a:latin typeface="Eurostile" charset="0"/>
                <a:ea typeface="Eurostile" charset="0"/>
                <a:cs typeface="Eurostile" charset="0"/>
              </a:rPr>
              <a:t>No tendremos más “Tía </a:t>
            </a:r>
            <a:r>
              <a:rPr lang="es-ES" sz="1800" dirty="0" err="1" smtClean="0">
                <a:latin typeface="Eurostile" charset="0"/>
                <a:ea typeface="Eurostile" charset="0"/>
                <a:cs typeface="Eurostile" charset="0"/>
              </a:rPr>
              <a:t>Evarista</a:t>
            </a:r>
            <a:r>
              <a:rPr lang="es-ES" sz="1800" dirty="0" smtClean="0">
                <a:latin typeface="Eurostile" charset="0"/>
                <a:ea typeface="Eurostile" charset="0"/>
                <a:cs typeface="Eurostile" charset="0"/>
              </a:rPr>
              <a:t>” en la BBDD</a:t>
            </a:r>
          </a:p>
          <a:p>
            <a:pPr marL="685800" lvl="1" indent="-342900">
              <a:buFont typeface="Wingdings" panose="05000000000000000000" pitchFamily="2" charset="2"/>
              <a:buChar char="§"/>
            </a:pPr>
            <a:endParaRPr lang="es-ES" sz="1800" dirty="0" smtClean="0">
              <a:latin typeface="Eurostile" charset="0"/>
              <a:ea typeface="Eurostile" charset="0"/>
              <a:cs typeface="Eurostile" charset="0"/>
            </a:endParaRPr>
          </a:p>
          <a:p>
            <a:pPr marL="342900" indent="-342900">
              <a:buFont typeface="Arial" panose="020B0604020202020204" pitchFamily="34" charset="0"/>
              <a:buChar char="•"/>
            </a:pPr>
            <a:r>
              <a:rPr lang="es-ES" sz="2000" dirty="0" smtClean="0">
                <a:latin typeface="Eurostile" charset="0"/>
                <a:ea typeface="Eurostile" charset="0"/>
                <a:cs typeface="Eurostile" charset="0"/>
              </a:rPr>
              <a:t>Bases de datos adaptada la nueva Ley RGPD</a:t>
            </a:r>
          </a:p>
        </p:txBody>
      </p:sp>
    </p:spTree>
    <p:extLst>
      <p:ext uri="{BB962C8B-B14F-4D97-AF65-F5344CB8AC3E}">
        <p14:creationId xmlns:p14="http://schemas.microsoft.com/office/powerpoint/2010/main" val="2118517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p:cNvGrpSpPr/>
          <p:nvPr/>
        </p:nvGrpSpPr>
        <p:grpSpPr>
          <a:xfrm>
            <a:off x="4625979" y="300707"/>
            <a:ext cx="3536329" cy="3228968"/>
            <a:chOff x="5271485" y="697295"/>
            <a:chExt cx="3536329" cy="3228968"/>
          </a:xfrm>
        </p:grpSpPr>
        <p:sp>
          <p:nvSpPr>
            <p:cNvPr id="2" name="Shape"/>
            <p:cNvSpPr/>
            <p:nvPr/>
          </p:nvSpPr>
          <p:spPr>
            <a:xfrm>
              <a:off x="7790479" y="697295"/>
              <a:ext cx="824084" cy="792140"/>
            </a:xfrm>
            <a:custGeom>
              <a:avLst/>
              <a:gdLst/>
              <a:ahLst/>
              <a:cxnLst>
                <a:cxn ang="0">
                  <a:pos x="wd2" y="hd2"/>
                </a:cxn>
                <a:cxn ang="5400000">
                  <a:pos x="wd2" y="hd2"/>
                </a:cxn>
                <a:cxn ang="10800000">
                  <a:pos x="wd2" y="hd2"/>
                </a:cxn>
                <a:cxn ang="16200000">
                  <a:pos x="wd2" y="hd2"/>
                </a:cxn>
              </a:cxnLst>
              <a:rect l="0" t="0" r="r" b="b"/>
              <a:pathLst>
                <a:path w="21600" h="21600" extrusionOk="0">
                  <a:moveTo>
                    <a:pt x="10964" y="3304"/>
                  </a:moveTo>
                  <a:lnTo>
                    <a:pt x="10964" y="2119"/>
                  </a:lnTo>
                  <a:lnTo>
                    <a:pt x="12812" y="2119"/>
                  </a:lnTo>
                  <a:lnTo>
                    <a:pt x="12812" y="377"/>
                  </a:lnTo>
                  <a:lnTo>
                    <a:pt x="10947" y="377"/>
                  </a:lnTo>
                  <a:lnTo>
                    <a:pt x="10947" y="0"/>
                  </a:lnTo>
                  <a:lnTo>
                    <a:pt x="10619" y="0"/>
                  </a:lnTo>
                  <a:lnTo>
                    <a:pt x="10619" y="3304"/>
                  </a:lnTo>
                  <a:lnTo>
                    <a:pt x="6647" y="6679"/>
                  </a:lnTo>
                  <a:lnTo>
                    <a:pt x="14918" y="6679"/>
                  </a:lnTo>
                  <a:lnTo>
                    <a:pt x="10964" y="3304"/>
                  </a:lnTo>
                  <a:close/>
                  <a:moveTo>
                    <a:pt x="21013" y="17560"/>
                  </a:moveTo>
                  <a:lnTo>
                    <a:pt x="21013" y="9139"/>
                  </a:lnTo>
                  <a:lnTo>
                    <a:pt x="14935" y="9139"/>
                  </a:lnTo>
                  <a:lnTo>
                    <a:pt x="14935" y="7038"/>
                  </a:lnTo>
                  <a:lnTo>
                    <a:pt x="6665" y="7038"/>
                  </a:lnTo>
                  <a:lnTo>
                    <a:pt x="6665" y="9139"/>
                  </a:lnTo>
                  <a:lnTo>
                    <a:pt x="587" y="9139"/>
                  </a:lnTo>
                  <a:lnTo>
                    <a:pt x="587" y="17560"/>
                  </a:lnTo>
                  <a:lnTo>
                    <a:pt x="0" y="17560"/>
                  </a:lnTo>
                  <a:lnTo>
                    <a:pt x="0" y="20361"/>
                  </a:lnTo>
                  <a:lnTo>
                    <a:pt x="6665" y="20361"/>
                  </a:lnTo>
                  <a:lnTo>
                    <a:pt x="6665" y="21600"/>
                  </a:lnTo>
                  <a:lnTo>
                    <a:pt x="14935" y="21600"/>
                  </a:lnTo>
                  <a:lnTo>
                    <a:pt x="14935" y="20361"/>
                  </a:lnTo>
                  <a:lnTo>
                    <a:pt x="21600" y="20361"/>
                  </a:lnTo>
                  <a:lnTo>
                    <a:pt x="21600" y="17560"/>
                  </a:lnTo>
                  <a:lnTo>
                    <a:pt x="21013" y="17560"/>
                  </a:lnTo>
                  <a:close/>
                  <a:moveTo>
                    <a:pt x="2106" y="16842"/>
                  </a:moveTo>
                  <a:lnTo>
                    <a:pt x="1260" y="16842"/>
                  </a:lnTo>
                  <a:lnTo>
                    <a:pt x="1260" y="12802"/>
                  </a:lnTo>
                  <a:lnTo>
                    <a:pt x="2106" y="12802"/>
                  </a:lnTo>
                  <a:lnTo>
                    <a:pt x="2106" y="16842"/>
                  </a:lnTo>
                  <a:close/>
                  <a:moveTo>
                    <a:pt x="2106" y="12120"/>
                  </a:moveTo>
                  <a:lnTo>
                    <a:pt x="1260" y="12120"/>
                  </a:lnTo>
                  <a:lnTo>
                    <a:pt x="1260" y="11258"/>
                  </a:lnTo>
                  <a:lnTo>
                    <a:pt x="2106" y="11258"/>
                  </a:lnTo>
                  <a:lnTo>
                    <a:pt x="2106" y="12120"/>
                  </a:lnTo>
                  <a:close/>
                  <a:moveTo>
                    <a:pt x="3609" y="16842"/>
                  </a:moveTo>
                  <a:lnTo>
                    <a:pt x="2780" y="16842"/>
                  </a:lnTo>
                  <a:lnTo>
                    <a:pt x="2780" y="12802"/>
                  </a:lnTo>
                  <a:lnTo>
                    <a:pt x="3609" y="12802"/>
                  </a:lnTo>
                  <a:lnTo>
                    <a:pt x="3609" y="16842"/>
                  </a:lnTo>
                  <a:close/>
                  <a:moveTo>
                    <a:pt x="3609" y="12120"/>
                  </a:moveTo>
                  <a:lnTo>
                    <a:pt x="2780" y="12120"/>
                  </a:lnTo>
                  <a:lnTo>
                    <a:pt x="2780" y="11258"/>
                  </a:lnTo>
                  <a:lnTo>
                    <a:pt x="3609" y="11258"/>
                  </a:lnTo>
                  <a:lnTo>
                    <a:pt x="3609" y="12120"/>
                  </a:lnTo>
                  <a:close/>
                  <a:moveTo>
                    <a:pt x="5128" y="16842"/>
                  </a:moveTo>
                  <a:lnTo>
                    <a:pt x="4299" y="16842"/>
                  </a:lnTo>
                  <a:lnTo>
                    <a:pt x="4299" y="12802"/>
                  </a:lnTo>
                  <a:lnTo>
                    <a:pt x="5128" y="12802"/>
                  </a:lnTo>
                  <a:lnTo>
                    <a:pt x="5128" y="16842"/>
                  </a:lnTo>
                  <a:close/>
                  <a:moveTo>
                    <a:pt x="5128" y="12120"/>
                  </a:moveTo>
                  <a:lnTo>
                    <a:pt x="4299" y="12120"/>
                  </a:lnTo>
                  <a:lnTo>
                    <a:pt x="4299" y="11258"/>
                  </a:lnTo>
                  <a:lnTo>
                    <a:pt x="5128" y="11258"/>
                  </a:lnTo>
                  <a:lnTo>
                    <a:pt x="5128" y="12120"/>
                  </a:lnTo>
                  <a:close/>
                  <a:moveTo>
                    <a:pt x="6647" y="16842"/>
                  </a:moveTo>
                  <a:lnTo>
                    <a:pt x="5819" y="16842"/>
                  </a:lnTo>
                  <a:lnTo>
                    <a:pt x="5819" y="12802"/>
                  </a:lnTo>
                  <a:lnTo>
                    <a:pt x="6647" y="12802"/>
                  </a:lnTo>
                  <a:lnTo>
                    <a:pt x="6647" y="16842"/>
                  </a:lnTo>
                  <a:close/>
                  <a:moveTo>
                    <a:pt x="6647" y="12120"/>
                  </a:moveTo>
                  <a:lnTo>
                    <a:pt x="5819" y="12120"/>
                  </a:lnTo>
                  <a:lnTo>
                    <a:pt x="5819" y="11258"/>
                  </a:lnTo>
                  <a:lnTo>
                    <a:pt x="6647" y="11258"/>
                  </a:lnTo>
                  <a:lnTo>
                    <a:pt x="6647" y="12120"/>
                  </a:lnTo>
                  <a:close/>
                  <a:moveTo>
                    <a:pt x="12570" y="9139"/>
                  </a:moveTo>
                  <a:lnTo>
                    <a:pt x="13744" y="9139"/>
                  </a:lnTo>
                  <a:lnTo>
                    <a:pt x="13744" y="18278"/>
                  </a:lnTo>
                  <a:lnTo>
                    <a:pt x="12570" y="18278"/>
                  </a:lnTo>
                  <a:lnTo>
                    <a:pt x="12570" y="9139"/>
                  </a:lnTo>
                  <a:close/>
                  <a:moveTo>
                    <a:pt x="10204" y="9139"/>
                  </a:moveTo>
                  <a:lnTo>
                    <a:pt x="11378" y="9139"/>
                  </a:lnTo>
                  <a:lnTo>
                    <a:pt x="11378" y="18278"/>
                  </a:lnTo>
                  <a:lnTo>
                    <a:pt x="10204" y="18278"/>
                  </a:lnTo>
                  <a:lnTo>
                    <a:pt x="10204" y="9139"/>
                  </a:lnTo>
                  <a:close/>
                  <a:moveTo>
                    <a:pt x="7822" y="9139"/>
                  </a:moveTo>
                  <a:lnTo>
                    <a:pt x="9013" y="9139"/>
                  </a:lnTo>
                  <a:lnTo>
                    <a:pt x="9013" y="18278"/>
                  </a:lnTo>
                  <a:lnTo>
                    <a:pt x="7822" y="18278"/>
                  </a:lnTo>
                  <a:lnTo>
                    <a:pt x="7822" y="9139"/>
                  </a:lnTo>
                  <a:close/>
                  <a:moveTo>
                    <a:pt x="14365" y="21079"/>
                  </a:moveTo>
                  <a:lnTo>
                    <a:pt x="7200" y="21079"/>
                  </a:lnTo>
                  <a:lnTo>
                    <a:pt x="7200" y="20792"/>
                  </a:lnTo>
                  <a:lnTo>
                    <a:pt x="14348" y="20792"/>
                  </a:lnTo>
                  <a:cubicBezTo>
                    <a:pt x="14365" y="20774"/>
                    <a:pt x="14365" y="21079"/>
                    <a:pt x="14365" y="21079"/>
                  </a:cubicBezTo>
                  <a:close/>
                  <a:moveTo>
                    <a:pt x="14365" y="20325"/>
                  </a:moveTo>
                  <a:lnTo>
                    <a:pt x="7200" y="20325"/>
                  </a:lnTo>
                  <a:lnTo>
                    <a:pt x="7200" y="20038"/>
                  </a:lnTo>
                  <a:lnTo>
                    <a:pt x="14348" y="20038"/>
                  </a:lnTo>
                  <a:cubicBezTo>
                    <a:pt x="14365" y="20038"/>
                    <a:pt x="14365" y="20325"/>
                    <a:pt x="14365" y="20325"/>
                  </a:cubicBezTo>
                  <a:close/>
                  <a:moveTo>
                    <a:pt x="15764" y="16842"/>
                  </a:moveTo>
                  <a:lnTo>
                    <a:pt x="14935" y="16842"/>
                  </a:lnTo>
                  <a:lnTo>
                    <a:pt x="14935" y="12802"/>
                  </a:lnTo>
                  <a:lnTo>
                    <a:pt x="15764" y="12802"/>
                  </a:lnTo>
                  <a:lnTo>
                    <a:pt x="15764" y="16842"/>
                  </a:lnTo>
                  <a:close/>
                  <a:moveTo>
                    <a:pt x="15764" y="12120"/>
                  </a:moveTo>
                  <a:lnTo>
                    <a:pt x="14935" y="12120"/>
                  </a:lnTo>
                  <a:lnTo>
                    <a:pt x="14935" y="11258"/>
                  </a:lnTo>
                  <a:lnTo>
                    <a:pt x="15764" y="11258"/>
                  </a:lnTo>
                  <a:lnTo>
                    <a:pt x="15764" y="12120"/>
                  </a:lnTo>
                  <a:close/>
                  <a:moveTo>
                    <a:pt x="17283" y="16842"/>
                  </a:moveTo>
                  <a:lnTo>
                    <a:pt x="16455" y="16842"/>
                  </a:lnTo>
                  <a:lnTo>
                    <a:pt x="16455" y="12802"/>
                  </a:lnTo>
                  <a:lnTo>
                    <a:pt x="17283" y="12802"/>
                  </a:lnTo>
                  <a:lnTo>
                    <a:pt x="17283" y="16842"/>
                  </a:lnTo>
                  <a:close/>
                  <a:moveTo>
                    <a:pt x="17283" y="12120"/>
                  </a:moveTo>
                  <a:lnTo>
                    <a:pt x="16455" y="12120"/>
                  </a:lnTo>
                  <a:lnTo>
                    <a:pt x="16455" y="11258"/>
                  </a:lnTo>
                  <a:lnTo>
                    <a:pt x="17283" y="11258"/>
                  </a:lnTo>
                  <a:lnTo>
                    <a:pt x="17283" y="12120"/>
                  </a:lnTo>
                  <a:close/>
                  <a:moveTo>
                    <a:pt x="18820" y="16842"/>
                  </a:moveTo>
                  <a:lnTo>
                    <a:pt x="17991" y="16842"/>
                  </a:lnTo>
                  <a:lnTo>
                    <a:pt x="17991" y="12802"/>
                  </a:lnTo>
                  <a:lnTo>
                    <a:pt x="18820" y="12802"/>
                  </a:lnTo>
                  <a:lnTo>
                    <a:pt x="18820" y="16842"/>
                  </a:lnTo>
                  <a:close/>
                  <a:moveTo>
                    <a:pt x="18820" y="12120"/>
                  </a:moveTo>
                  <a:lnTo>
                    <a:pt x="17991" y="12120"/>
                  </a:lnTo>
                  <a:lnTo>
                    <a:pt x="17991" y="11258"/>
                  </a:lnTo>
                  <a:lnTo>
                    <a:pt x="18820" y="11258"/>
                  </a:lnTo>
                  <a:lnTo>
                    <a:pt x="18820" y="12120"/>
                  </a:lnTo>
                  <a:close/>
                  <a:moveTo>
                    <a:pt x="20322" y="16842"/>
                  </a:moveTo>
                  <a:lnTo>
                    <a:pt x="19494" y="16842"/>
                  </a:lnTo>
                  <a:lnTo>
                    <a:pt x="19494" y="12802"/>
                  </a:lnTo>
                  <a:lnTo>
                    <a:pt x="20322" y="12802"/>
                  </a:lnTo>
                  <a:lnTo>
                    <a:pt x="20322" y="16842"/>
                  </a:lnTo>
                  <a:close/>
                  <a:moveTo>
                    <a:pt x="20322" y="12120"/>
                  </a:moveTo>
                  <a:lnTo>
                    <a:pt x="19494" y="12120"/>
                  </a:lnTo>
                  <a:lnTo>
                    <a:pt x="19494" y="11258"/>
                  </a:lnTo>
                  <a:lnTo>
                    <a:pt x="20322" y="11258"/>
                  </a:lnTo>
                  <a:lnTo>
                    <a:pt x="20322" y="12120"/>
                  </a:lnTo>
                  <a:close/>
                </a:path>
              </a:pathLst>
            </a:custGeom>
            <a:solidFill>
              <a:srgbClr val="33CCFF"/>
            </a:solidFill>
            <a:ln w="3175">
              <a:miter lim="400000"/>
            </a:ln>
          </p:spPr>
          <p:txBody>
            <a:bodyPr lIns="34289" tIns="34289" rIns="34289" bIns="34289" anchor="ctr"/>
            <a:lstStyle/>
            <a:p>
              <a:pPr algn="l" defTabSz="457200">
                <a:lnSpc>
                  <a:spcPct val="93000"/>
                </a:lnSpc>
                <a:defRPr sz="1600">
                  <a:solidFill>
                    <a:srgbClr val="6F757C"/>
                  </a:solidFill>
                  <a:latin typeface="Arial"/>
                  <a:ea typeface="Arial"/>
                  <a:cs typeface="Arial"/>
                  <a:sym typeface="Arial"/>
                </a:defRPr>
              </a:pPr>
              <a:endParaRPr/>
            </a:p>
          </p:txBody>
        </p:sp>
        <p:sp>
          <p:nvSpPr>
            <p:cNvPr id="3" name="Shape"/>
            <p:cNvSpPr/>
            <p:nvPr/>
          </p:nvSpPr>
          <p:spPr>
            <a:xfrm>
              <a:off x="7927917" y="2889464"/>
              <a:ext cx="549206" cy="672885"/>
            </a:xfrm>
            <a:custGeom>
              <a:avLst/>
              <a:gdLst/>
              <a:ahLst/>
              <a:cxnLst>
                <a:cxn ang="0">
                  <a:pos x="wd2" y="hd2"/>
                </a:cxn>
                <a:cxn ang="5400000">
                  <a:pos x="wd2" y="hd2"/>
                </a:cxn>
                <a:cxn ang="10800000">
                  <a:pos x="wd2" y="hd2"/>
                </a:cxn>
                <a:cxn ang="16200000">
                  <a:pos x="wd2" y="hd2"/>
                </a:cxn>
              </a:cxnLst>
              <a:rect l="0" t="0" r="r" b="b"/>
              <a:pathLst>
                <a:path w="21600" h="21312" extrusionOk="0">
                  <a:moveTo>
                    <a:pt x="18959" y="12423"/>
                  </a:moveTo>
                  <a:cubicBezTo>
                    <a:pt x="18959" y="11143"/>
                    <a:pt x="18959" y="11143"/>
                    <a:pt x="18959" y="11143"/>
                  </a:cubicBezTo>
                  <a:cubicBezTo>
                    <a:pt x="18959" y="9015"/>
                    <a:pt x="17011" y="7032"/>
                    <a:pt x="14012" y="7032"/>
                  </a:cubicBezTo>
                  <a:cubicBezTo>
                    <a:pt x="12512" y="7032"/>
                    <a:pt x="12512" y="7032"/>
                    <a:pt x="12512" y="7032"/>
                  </a:cubicBezTo>
                  <a:cubicBezTo>
                    <a:pt x="10408" y="10656"/>
                    <a:pt x="10408" y="10656"/>
                    <a:pt x="10408" y="10656"/>
                  </a:cubicBezTo>
                  <a:cubicBezTo>
                    <a:pt x="10050" y="8384"/>
                    <a:pt x="10050" y="8384"/>
                    <a:pt x="10050" y="8384"/>
                  </a:cubicBezTo>
                  <a:cubicBezTo>
                    <a:pt x="10766" y="7032"/>
                    <a:pt x="10766" y="7032"/>
                    <a:pt x="10766" y="7032"/>
                  </a:cubicBezTo>
                  <a:cubicBezTo>
                    <a:pt x="8013" y="7032"/>
                    <a:pt x="8013" y="7032"/>
                    <a:pt x="8013" y="7032"/>
                  </a:cubicBezTo>
                  <a:cubicBezTo>
                    <a:pt x="8730" y="8438"/>
                    <a:pt x="8730" y="8438"/>
                    <a:pt x="8730" y="8438"/>
                  </a:cubicBezTo>
                  <a:cubicBezTo>
                    <a:pt x="8282" y="10728"/>
                    <a:pt x="8282" y="10728"/>
                    <a:pt x="8282" y="10728"/>
                  </a:cubicBezTo>
                  <a:cubicBezTo>
                    <a:pt x="6267" y="7032"/>
                    <a:pt x="6267" y="7032"/>
                    <a:pt x="6267" y="7032"/>
                  </a:cubicBezTo>
                  <a:cubicBezTo>
                    <a:pt x="4924" y="7032"/>
                    <a:pt x="4924" y="7032"/>
                    <a:pt x="4924" y="7032"/>
                  </a:cubicBezTo>
                  <a:cubicBezTo>
                    <a:pt x="1925" y="7032"/>
                    <a:pt x="0" y="9087"/>
                    <a:pt x="0" y="11143"/>
                  </a:cubicBezTo>
                  <a:cubicBezTo>
                    <a:pt x="0" y="19671"/>
                    <a:pt x="0" y="19671"/>
                    <a:pt x="0" y="19671"/>
                  </a:cubicBezTo>
                  <a:cubicBezTo>
                    <a:pt x="0" y="21600"/>
                    <a:pt x="3089" y="21600"/>
                    <a:pt x="3089" y="19671"/>
                  </a:cubicBezTo>
                  <a:cubicBezTo>
                    <a:pt x="3089" y="11359"/>
                    <a:pt x="3089" y="11359"/>
                    <a:pt x="3089" y="11359"/>
                  </a:cubicBezTo>
                  <a:cubicBezTo>
                    <a:pt x="4051" y="11359"/>
                    <a:pt x="4051" y="11359"/>
                    <a:pt x="4051" y="11359"/>
                  </a:cubicBezTo>
                  <a:cubicBezTo>
                    <a:pt x="4051" y="19599"/>
                    <a:pt x="4051" y="19599"/>
                    <a:pt x="4051" y="19599"/>
                  </a:cubicBezTo>
                  <a:cubicBezTo>
                    <a:pt x="4051" y="20104"/>
                    <a:pt x="4051" y="20104"/>
                    <a:pt x="4051" y="20104"/>
                  </a:cubicBezTo>
                  <a:cubicBezTo>
                    <a:pt x="4051" y="21312"/>
                    <a:pt x="4051" y="21312"/>
                    <a:pt x="4051" y="21312"/>
                  </a:cubicBezTo>
                  <a:cubicBezTo>
                    <a:pt x="14997" y="21312"/>
                    <a:pt x="14997" y="21312"/>
                    <a:pt x="14997" y="21312"/>
                  </a:cubicBezTo>
                  <a:cubicBezTo>
                    <a:pt x="14997" y="20031"/>
                    <a:pt x="14997" y="20031"/>
                    <a:pt x="14997" y="20031"/>
                  </a:cubicBezTo>
                  <a:cubicBezTo>
                    <a:pt x="16049" y="20031"/>
                    <a:pt x="16049" y="20031"/>
                    <a:pt x="16049" y="20031"/>
                  </a:cubicBezTo>
                  <a:cubicBezTo>
                    <a:pt x="16407" y="21456"/>
                    <a:pt x="18690" y="21456"/>
                    <a:pt x="19048" y="20031"/>
                  </a:cubicBezTo>
                  <a:cubicBezTo>
                    <a:pt x="21600" y="20031"/>
                    <a:pt x="21600" y="20031"/>
                    <a:pt x="21600" y="20031"/>
                  </a:cubicBezTo>
                  <a:cubicBezTo>
                    <a:pt x="21600" y="12423"/>
                    <a:pt x="21600" y="12423"/>
                    <a:pt x="21600" y="12423"/>
                  </a:cubicBezTo>
                  <a:lnTo>
                    <a:pt x="18959" y="12423"/>
                  </a:lnTo>
                  <a:close/>
                  <a:moveTo>
                    <a:pt x="15870" y="19238"/>
                  </a:moveTo>
                  <a:cubicBezTo>
                    <a:pt x="11550" y="19238"/>
                    <a:pt x="11550" y="19238"/>
                    <a:pt x="11550" y="19238"/>
                  </a:cubicBezTo>
                  <a:cubicBezTo>
                    <a:pt x="11550" y="17038"/>
                    <a:pt x="11550" y="17038"/>
                    <a:pt x="11550" y="17038"/>
                  </a:cubicBezTo>
                  <a:cubicBezTo>
                    <a:pt x="15870" y="17038"/>
                    <a:pt x="15870" y="17038"/>
                    <a:pt x="15870" y="17038"/>
                  </a:cubicBezTo>
                  <a:lnTo>
                    <a:pt x="15870" y="19238"/>
                  </a:lnTo>
                  <a:close/>
                  <a:moveTo>
                    <a:pt x="15870" y="16263"/>
                  </a:moveTo>
                  <a:cubicBezTo>
                    <a:pt x="14281" y="16263"/>
                    <a:pt x="14281" y="16263"/>
                    <a:pt x="14281" y="16263"/>
                  </a:cubicBezTo>
                  <a:cubicBezTo>
                    <a:pt x="14281" y="15199"/>
                    <a:pt x="14281" y="15199"/>
                    <a:pt x="14281" y="15199"/>
                  </a:cubicBezTo>
                  <a:cubicBezTo>
                    <a:pt x="12960" y="15199"/>
                    <a:pt x="12960" y="15199"/>
                    <a:pt x="12960" y="15199"/>
                  </a:cubicBezTo>
                  <a:cubicBezTo>
                    <a:pt x="12960" y="16263"/>
                    <a:pt x="12960" y="16263"/>
                    <a:pt x="12960" y="16263"/>
                  </a:cubicBezTo>
                  <a:cubicBezTo>
                    <a:pt x="11550" y="16263"/>
                    <a:pt x="11550" y="16263"/>
                    <a:pt x="11550" y="16263"/>
                  </a:cubicBezTo>
                  <a:cubicBezTo>
                    <a:pt x="11550" y="13216"/>
                    <a:pt x="11550" y="13216"/>
                    <a:pt x="11550" y="13216"/>
                  </a:cubicBezTo>
                  <a:cubicBezTo>
                    <a:pt x="15870" y="13216"/>
                    <a:pt x="15870" y="13216"/>
                    <a:pt x="15870" y="13216"/>
                  </a:cubicBezTo>
                  <a:cubicBezTo>
                    <a:pt x="15870" y="16263"/>
                    <a:pt x="15870" y="16263"/>
                    <a:pt x="15870" y="16263"/>
                  </a:cubicBezTo>
                  <a:close/>
                  <a:moveTo>
                    <a:pt x="15870" y="12423"/>
                  </a:moveTo>
                  <a:cubicBezTo>
                    <a:pt x="14907" y="12423"/>
                    <a:pt x="14907" y="12423"/>
                    <a:pt x="14907" y="12423"/>
                  </a:cubicBezTo>
                  <a:cubicBezTo>
                    <a:pt x="14907" y="11359"/>
                    <a:pt x="14907" y="11359"/>
                    <a:pt x="14907" y="11359"/>
                  </a:cubicBezTo>
                  <a:cubicBezTo>
                    <a:pt x="15870" y="11359"/>
                    <a:pt x="15870" y="11359"/>
                    <a:pt x="15870" y="11359"/>
                  </a:cubicBezTo>
                  <a:lnTo>
                    <a:pt x="15870" y="12423"/>
                  </a:lnTo>
                  <a:close/>
                  <a:moveTo>
                    <a:pt x="18959" y="13216"/>
                  </a:moveTo>
                  <a:cubicBezTo>
                    <a:pt x="20548" y="13216"/>
                    <a:pt x="20548" y="13216"/>
                    <a:pt x="20548" y="13216"/>
                  </a:cubicBezTo>
                  <a:cubicBezTo>
                    <a:pt x="20548" y="16263"/>
                    <a:pt x="20548" y="16263"/>
                    <a:pt x="20548" y="16263"/>
                  </a:cubicBezTo>
                  <a:cubicBezTo>
                    <a:pt x="18959" y="16263"/>
                    <a:pt x="18959" y="16263"/>
                    <a:pt x="18959" y="16263"/>
                  </a:cubicBezTo>
                  <a:lnTo>
                    <a:pt x="18959" y="13216"/>
                  </a:lnTo>
                  <a:close/>
                  <a:moveTo>
                    <a:pt x="20548" y="19238"/>
                  </a:moveTo>
                  <a:cubicBezTo>
                    <a:pt x="18959" y="19238"/>
                    <a:pt x="18959" y="19238"/>
                    <a:pt x="18959" y="19238"/>
                  </a:cubicBezTo>
                  <a:cubicBezTo>
                    <a:pt x="18959" y="17038"/>
                    <a:pt x="18959" y="17038"/>
                    <a:pt x="18959" y="17038"/>
                  </a:cubicBezTo>
                  <a:cubicBezTo>
                    <a:pt x="20548" y="17038"/>
                    <a:pt x="20548" y="17038"/>
                    <a:pt x="20548" y="17038"/>
                  </a:cubicBezTo>
                  <a:lnTo>
                    <a:pt x="20548" y="19238"/>
                  </a:lnTo>
                  <a:close/>
                  <a:moveTo>
                    <a:pt x="5462" y="3047"/>
                  </a:moveTo>
                  <a:cubicBezTo>
                    <a:pt x="5462" y="1334"/>
                    <a:pt x="7230" y="0"/>
                    <a:pt x="9356" y="0"/>
                  </a:cubicBezTo>
                  <a:cubicBezTo>
                    <a:pt x="11460" y="0"/>
                    <a:pt x="13229" y="1334"/>
                    <a:pt x="13229" y="3047"/>
                  </a:cubicBezTo>
                  <a:cubicBezTo>
                    <a:pt x="13229" y="4742"/>
                    <a:pt x="11460" y="6166"/>
                    <a:pt x="9356" y="6166"/>
                  </a:cubicBezTo>
                  <a:cubicBezTo>
                    <a:pt x="7230" y="6166"/>
                    <a:pt x="5462" y="4742"/>
                    <a:pt x="5462" y="3047"/>
                  </a:cubicBezTo>
                  <a:close/>
                </a:path>
              </a:pathLst>
            </a:custGeom>
            <a:solidFill>
              <a:srgbClr val="33CCFF"/>
            </a:solidFill>
            <a:ln w="3175">
              <a:miter lim="400000"/>
            </a:ln>
          </p:spPr>
          <p:txBody>
            <a:bodyPr lIns="34289" tIns="34289" rIns="34289" bIns="34289" anchor="ctr"/>
            <a:lstStyle/>
            <a:p>
              <a:pPr algn="l" defTabSz="457200">
                <a:lnSpc>
                  <a:spcPct val="93000"/>
                </a:lnSpc>
                <a:defRPr sz="1600">
                  <a:latin typeface="Arial"/>
                  <a:ea typeface="Arial"/>
                  <a:cs typeface="Arial"/>
                  <a:sym typeface="Arial"/>
                </a:defRPr>
              </a:pPr>
              <a:endParaRPr/>
            </a:p>
          </p:txBody>
        </p:sp>
        <p:grpSp>
          <p:nvGrpSpPr>
            <p:cNvPr id="19" name="Grupo 18"/>
            <p:cNvGrpSpPr/>
            <p:nvPr/>
          </p:nvGrpSpPr>
          <p:grpSpPr>
            <a:xfrm>
              <a:off x="6026820" y="1148521"/>
              <a:ext cx="1531592" cy="2275718"/>
              <a:chOff x="3369592" y="1809719"/>
              <a:chExt cx="1979648" cy="1575867"/>
            </a:xfrm>
          </p:grpSpPr>
          <p:sp>
            <p:nvSpPr>
              <p:cNvPr id="5" name="Line"/>
              <p:cNvSpPr/>
              <p:nvPr/>
            </p:nvSpPr>
            <p:spPr>
              <a:xfrm flipH="1">
                <a:off x="3403868" y="1841823"/>
                <a:ext cx="1902688" cy="7594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10800" y="21600"/>
                      <a:pt x="21600" y="21600"/>
                    </a:cubicBezTo>
                  </a:path>
                </a:pathLst>
              </a:custGeom>
              <a:ln w="12700">
                <a:solidFill>
                  <a:srgbClr val="CFD7E2"/>
                </a:solidFill>
                <a:miter/>
              </a:ln>
            </p:spPr>
            <p:txBody>
              <a:bodyPr lIns="44260" tIns="44260" rIns="44260" bIns="44260"/>
              <a:lstStyle/>
              <a:p>
                <a:pPr algn="l" defTabSz="590133">
                  <a:lnSpc>
                    <a:spcPct val="93000"/>
                  </a:lnSpc>
                  <a:defRPr sz="2000">
                    <a:solidFill>
                      <a:srgbClr val="B7C0C9"/>
                    </a:solidFill>
                    <a:latin typeface="Arial"/>
                    <a:ea typeface="Arial"/>
                    <a:cs typeface="Arial"/>
                    <a:sym typeface="Arial"/>
                  </a:defRPr>
                </a:pPr>
                <a:endParaRPr/>
              </a:p>
            </p:txBody>
          </p:sp>
          <p:sp>
            <p:nvSpPr>
              <p:cNvPr id="8" name="Line"/>
              <p:cNvSpPr/>
              <p:nvPr/>
            </p:nvSpPr>
            <p:spPr>
              <a:xfrm flipH="1">
                <a:off x="3403868" y="2601634"/>
                <a:ext cx="1902688" cy="7594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800" y="21600"/>
                      <a:pt x="10800" y="0"/>
                      <a:pt x="21600" y="0"/>
                    </a:cubicBezTo>
                  </a:path>
                </a:pathLst>
              </a:custGeom>
              <a:ln w="12700">
                <a:solidFill>
                  <a:srgbClr val="CFD7E2"/>
                </a:solidFill>
                <a:miter/>
              </a:ln>
            </p:spPr>
            <p:txBody>
              <a:bodyPr lIns="44260" tIns="44260" rIns="44260" bIns="44260"/>
              <a:lstStyle/>
              <a:p>
                <a:pPr algn="l" defTabSz="590133">
                  <a:lnSpc>
                    <a:spcPct val="93000"/>
                  </a:lnSpc>
                  <a:defRPr sz="2000">
                    <a:solidFill>
                      <a:srgbClr val="B7C0C9"/>
                    </a:solidFill>
                    <a:latin typeface="Arial"/>
                    <a:ea typeface="Arial"/>
                    <a:cs typeface="Arial"/>
                    <a:sym typeface="Arial"/>
                  </a:defRPr>
                </a:pPr>
                <a:endParaRPr/>
              </a:p>
            </p:txBody>
          </p:sp>
          <p:sp>
            <p:nvSpPr>
              <p:cNvPr id="11" name="Shape"/>
              <p:cNvSpPr/>
              <p:nvPr/>
            </p:nvSpPr>
            <p:spPr>
              <a:xfrm>
                <a:off x="5264296" y="1809719"/>
                <a:ext cx="84944" cy="55544"/>
              </a:xfrm>
              <a:custGeom>
                <a:avLst/>
                <a:gdLst/>
                <a:ahLst/>
                <a:cxnLst>
                  <a:cxn ang="0">
                    <a:pos x="wd2" y="hd2"/>
                  </a:cxn>
                  <a:cxn ang="5400000">
                    <a:pos x="wd2" y="hd2"/>
                  </a:cxn>
                  <a:cxn ang="10800000">
                    <a:pos x="wd2" y="hd2"/>
                  </a:cxn>
                  <a:cxn ang="16200000">
                    <a:pos x="wd2" y="hd2"/>
                  </a:cxn>
                </a:cxnLst>
                <a:rect l="0" t="0" r="r" b="b"/>
                <a:pathLst>
                  <a:path w="21600" h="21600" extrusionOk="0">
                    <a:moveTo>
                      <a:pt x="21600" y="10853"/>
                    </a:moveTo>
                    <a:cubicBezTo>
                      <a:pt x="21600" y="12768"/>
                      <a:pt x="21281" y="14365"/>
                      <a:pt x="20217" y="16173"/>
                    </a:cubicBezTo>
                    <a:cubicBezTo>
                      <a:pt x="19259" y="17876"/>
                      <a:pt x="18089" y="19153"/>
                      <a:pt x="16280" y="20217"/>
                    </a:cubicBezTo>
                    <a:cubicBezTo>
                      <a:pt x="14577" y="21174"/>
                      <a:pt x="12875" y="21600"/>
                      <a:pt x="10853" y="21600"/>
                    </a:cubicBezTo>
                    <a:cubicBezTo>
                      <a:pt x="8938" y="21600"/>
                      <a:pt x="7129" y="21174"/>
                      <a:pt x="5427" y="20217"/>
                    </a:cubicBezTo>
                    <a:cubicBezTo>
                      <a:pt x="3724" y="19153"/>
                      <a:pt x="2554" y="17876"/>
                      <a:pt x="1490" y="16173"/>
                    </a:cubicBezTo>
                    <a:cubicBezTo>
                      <a:pt x="532" y="14365"/>
                      <a:pt x="0" y="12768"/>
                      <a:pt x="0" y="10853"/>
                    </a:cubicBezTo>
                    <a:cubicBezTo>
                      <a:pt x="0" y="8832"/>
                      <a:pt x="532" y="7129"/>
                      <a:pt x="1490" y="5427"/>
                    </a:cubicBezTo>
                    <a:cubicBezTo>
                      <a:pt x="2554" y="3724"/>
                      <a:pt x="3724" y="2447"/>
                      <a:pt x="5427" y="1490"/>
                    </a:cubicBezTo>
                    <a:cubicBezTo>
                      <a:pt x="7129" y="426"/>
                      <a:pt x="8832" y="0"/>
                      <a:pt x="10853" y="0"/>
                    </a:cubicBezTo>
                    <a:cubicBezTo>
                      <a:pt x="12768" y="0"/>
                      <a:pt x="14577" y="426"/>
                      <a:pt x="16280" y="1490"/>
                    </a:cubicBezTo>
                    <a:cubicBezTo>
                      <a:pt x="18089" y="2447"/>
                      <a:pt x="19259" y="3724"/>
                      <a:pt x="20217" y="5427"/>
                    </a:cubicBezTo>
                    <a:cubicBezTo>
                      <a:pt x="21281" y="7129"/>
                      <a:pt x="21600" y="8832"/>
                      <a:pt x="21600" y="10853"/>
                    </a:cubicBezTo>
                  </a:path>
                </a:pathLst>
              </a:custGeom>
              <a:solidFill>
                <a:srgbClr val="F06B4B"/>
              </a:solidFill>
              <a:ln w="3175">
                <a:miter lim="400000"/>
              </a:ln>
            </p:spPr>
            <p:txBody>
              <a:bodyPr lIns="44260" tIns="44260" rIns="44260" bIns="44260" anchor="ctr"/>
              <a:lstStyle/>
              <a:p>
                <a:pPr algn="l" defTabSz="590133">
                  <a:lnSpc>
                    <a:spcPct val="93000"/>
                  </a:lnSpc>
                  <a:defRPr sz="2000">
                    <a:latin typeface="Arial"/>
                    <a:ea typeface="Arial"/>
                    <a:cs typeface="Arial"/>
                    <a:sym typeface="Arial"/>
                  </a:defRPr>
                </a:pPr>
                <a:endParaRPr/>
              </a:p>
            </p:txBody>
          </p:sp>
          <p:sp>
            <p:nvSpPr>
              <p:cNvPr id="14" name="Shape"/>
              <p:cNvSpPr/>
              <p:nvPr/>
            </p:nvSpPr>
            <p:spPr>
              <a:xfrm>
                <a:off x="5264296" y="3330042"/>
                <a:ext cx="84944" cy="55544"/>
              </a:xfrm>
              <a:custGeom>
                <a:avLst/>
                <a:gdLst/>
                <a:ahLst/>
                <a:cxnLst>
                  <a:cxn ang="0">
                    <a:pos x="wd2" y="hd2"/>
                  </a:cxn>
                  <a:cxn ang="5400000">
                    <a:pos x="wd2" y="hd2"/>
                  </a:cxn>
                  <a:cxn ang="10800000">
                    <a:pos x="wd2" y="hd2"/>
                  </a:cxn>
                  <a:cxn ang="16200000">
                    <a:pos x="wd2" y="hd2"/>
                  </a:cxn>
                </a:cxnLst>
                <a:rect l="0" t="0" r="r" b="b"/>
                <a:pathLst>
                  <a:path w="21600" h="21600" extrusionOk="0">
                    <a:moveTo>
                      <a:pt x="21600" y="10853"/>
                    </a:moveTo>
                    <a:cubicBezTo>
                      <a:pt x="21600" y="12768"/>
                      <a:pt x="21281" y="14471"/>
                      <a:pt x="20217" y="16173"/>
                    </a:cubicBezTo>
                    <a:cubicBezTo>
                      <a:pt x="19259" y="17982"/>
                      <a:pt x="18089" y="19259"/>
                      <a:pt x="16280" y="20217"/>
                    </a:cubicBezTo>
                    <a:cubicBezTo>
                      <a:pt x="14577" y="21281"/>
                      <a:pt x="12875" y="21600"/>
                      <a:pt x="10853" y="21600"/>
                    </a:cubicBezTo>
                    <a:cubicBezTo>
                      <a:pt x="8938" y="21600"/>
                      <a:pt x="7129" y="21281"/>
                      <a:pt x="5427" y="20217"/>
                    </a:cubicBezTo>
                    <a:cubicBezTo>
                      <a:pt x="3724" y="19259"/>
                      <a:pt x="2554" y="17982"/>
                      <a:pt x="1490" y="16173"/>
                    </a:cubicBezTo>
                    <a:cubicBezTo>
                      <a:pt x="532" y="14471"/>
                      <a:pt x="0" y="12875"/>
                      <a:pt x="0" y="10853"/>
                    </a:cubicBezTo>
                    <a:cubicBezTo>
                      <a:pt x="0" y="8938"/>
                      <a:pt x="532" y="7129"/>
                      <a:pt x="1490" y="5427"/>
                    </a:cubicBezTo>
                    <a:cubicBezTo>
                      <a:pt x="2554" y="3724"/>
                      <a:pt x="3724" y="2554"/>
                      <a:pt x="5427" y="1490"/>
                    </a:cubicBezTo>
                    <a:cubicBezTo>
                      <a:pt x="7129" y="532"/>
                      <a:pt x="8832" y="0"/>
                      <a:pt x="10853" y="0"/>
                    </a:cubicBezTo>
                    <a:cubicBezTo>
                      <a:pt x="12768" y="0"/>
                      <a:pt x="14577" y="532"/>
                      <a:pt x="16280" y="1490"/>
                    </a:cubicBezTo>
                    <a:cubicBezTo>
                      <a:pt x="18089" y="2554"/>
                      <a:pt x="19259" y="3724"/>
                      <a:pt x="20217" y="5427"/>
                    </a:cubicBezTo>
                    <a:cubicBezTo>
                      <a:pt x="21281" y="7129"/>
                      <a:pt x="21600" y="8832"/>
                      <a:pt x="21600" y="10853"/>
                    </a:cubicBezTo>
                  </a:path>
                </a:pathLst>
              </a:custGeom>
              <a:solidFill>
                <a:srgbClr val="F06B4B"/>
              </a:solidFill>
              <a:ln w="3175">
                <a:miter lim="400000"/>
              </a:ln>
            </p:spPr>
            <p:txBody>
              <a:bodyPr lIns="44260" tIns="44260" rIns="44260" bIns="44260" anchor="ctr"/>
              <a:lstStyle/>
              <a:p>
                <a:pPr algn="l" defTabSz="590133">
                  <a:lnSpc>
                    <a:spcPct val="93000"/>
                  </a:lnSpc>
                  <a:defRPr sz="2000">
                    <a:latin typeface="Arial"/>
                    <a:ea typeface="Arial"/>
                    <a:cs typeface="Arial"/>
                    <a:sym typeface="Arial"/>
                  </a:defRPr>
                </a:pPr>
                <a:endParaRPr/>
              </a:p>
            </p:txBody>
          </p:sp>
          <p:sp>
            <p:nvSpPr>
              <p:cNvPr id="16" name="Shape"/>
              <p:cNvSpPr/>
              <p:nvPr/>
            </p:nvSpPr>
            <p:spPr>
              <a:xfrm>
                <a:off x="3369592" y="2572969"/>
                <a:ext cx="84944" cy="55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812"/>
                      <a:pt x="21174" y="14506"/>
                      <a:pt x="20217" y="16200"/>
                    </a:cubicBezTo>
                    <a:cubicBezTo>
                      <a:pt x="19153" y="17894"/>
                      <a:pt x="17982" y="19165"/>
                      <a:pt x="16280" y="20118"/>
                    </a:cubicBezTo>
                    <a:cubicBezTo>
                      <a:pt x="14471" y="21071"/>
                      <a:pt x="12768" y="21600"/>
                      <a:pt x="10853" y="21600"/>
                    </a:cubicBezTo>
                    <a:cubicBezTo>
                      <a:pt x="8832" y="21600"/>
                      <a:pt x="7129" y="21071"/>
                      <a:pt x="5427" y="20118"/>
                    </a:cubicBezTo>
                    <a:cubicBezTo>
                      <a:pt x="3724" y="19165"/>
                      <a:pt x="2447" y="17894"/>
                      <a:pt x="1490" y="16200"/>
                    </a:cubicBezTo>
                    <a:cubicBezTo>
                      <a:pt x="426" y="14506"/>
                      <a:pt x="0" y="12812"/>
                      <a:pt x="0" y="10800"/>
                    </a:cubicBezTo>
                    <a:cubicBezTo>
                      <a:pt x="0" y="8788"/>
                      <a:pt x="426" y="7094"/>
                      <a:pt x="1490" y="5400"/>
                    </a:cubicBezTo>
                    <a:cubicBezTo>
                      <a:pt x="2447" y="3706"/>
                      <a:pt x="3724" y="2435"/>
                      <a:pt x="5427" y="1482"/>
                    </a:cubicBezTo>
                    <a:cubicBezTo>
                      <a:pt x="7129" y="529"/>
                      <a:pt x="8832" y="0"/>
                      <a:pt x="10853" y="0"/>
                    </a:cubicBezTo>
                    <a:cubicBezTo>
                      <a:pt x="12768" y="0"/>
                      <a:pt x="14471" y="529"/>
                      <a:pt x="16280" y="1482"/>
                    </a:cubicBezTo>
                    <a:cubicBezTo>
                      <a:pt x="17982" y="2435"/>
                      <a:pt x="19153" y="3706"/>
                      <a:pt x="20217" y="5400"/>
                    </a:cubicBezTo>
                    <a:cubicBezTo>
                      <a:pt x="21174" y="7094"/>
                      <a:pt x="21600" y="8788"/>
                      <a:pt x="21600" y="10800"/>
                    </a:cubicBezTo>
                  </a:path>
                </a:pathLst>
              </a:custGeom>
              <a:solidFill>
                <a:srgbClr val="F06B4B"/>
              </a:solidFill>
              <a:ln w="3175">
                <a:miter lim="400000"/>
              </a:ln>
            </p:spPr>
            <p:txBody>
              <a:bodyPr lIns="44260" tIns="44260" rIns="44260" bIns="44260" anchor="ctr"/>
              <a:lstStyle/>
              <a:p>
                <a:pPr algn="l" defTabSz="590133">
                  <a:lnSpc>
                    <a:spcPct val="93000"/>
                  </a:lnSpc>
                  <a:defRPr sz="2000">
                    <a:latin typeface="Arial"/>
                    <a:ea typeface="Arial"/>
                    <a:cs typeface="Arial"/>
                    <a:sym typeface="Arial"/>
                  </a:defRPr>
                </a:pPr>
                <a:endParaRPr/>
              </a:p>
            </p:txBody>
          </p:sp>
        </p:grpSp>
        <p:sp>
          <p:nvSpPr>
            <p:cNvPr id="18" name="Shape"/>
            <p:cNvSpPr/>
            <p:nvPr/>
          </p:nvSpPr>
          <p:spPr>
            <a:xfrm>
              <a:off x="5465063" y="1715351"/>
              <a:ext cx="417050" cy="1070765"/>
            </a:xfrm>
            <a:custGeom>
              <a:avLst/>
              <a:gdLst/>
              <a:ahLst/>
              <a:cxnLst>
                <a:cxn ang="0">
                  <a:pos x="wd2" y="hd2"/>
                </a:cxn>
                <a:cxn ang="5400000">
                  <a:pos x="wd2" y="hd2"/>
                </a:cxn>
                <a:cxn ang="10800000">
                  <a:pos x="wd2" y="hd2"/>
                </a:cxn>
                <a:cxn ang="16200000">
                  <a:pos x="wd2" y="hd2"/>
                </a:cxn>
              </a:cxnLst>
              <a:rect l="0" t="0" r="r" b="b"/>
              <a:pathLst>
                <a:path w="21600" h="21600" extrusionOk="0">
                  <a:moveTo>
                    <a:pt x="10924" y="3276"/>
                  </a:moveTo>
                  <a:cubicBezTo>
                    <a:pt x="13522" y="3276"/>
                    <a:pt x="15608" y="2538"/>
                    <a:pt x="15608" y="1626"/>
                  </a:cubicBezTo>
                  <a:cubicBezTo>
                    <a:pt x="15608" y="720"/>
                    <a:pt x="13522" y="0"/>
                    <a:pt x="10924" y="0"/>
                  </a:cubicBezTo>
                  <a:cubicBezTo>
                    <a:pt x="8325" y="0"/>
                    <a:pt x="6275" y="738"/>
                    <a:pt x="6275" y="1626"/>
                  </a:cubicBezTo>
                  <a:cubicBezTo>
                    <a:pt x="6275" y="2538"/>
                    <a:pt x="8378" y="3276"/>
                    <a:pt x="10924" y="3276"/>
                  </a:cubicBezTo>
                  <a:close/>
                  <a:moveTo>
                    <a:pt x="21600" y="5374"/>
                  </a:moveTo>
                  <a:cubicBezTo>
                    <a:pt x="21600" y="4555"/>
                    <a:pt x="19691" y="3884"/>
                    <a:pt x="17358" y="3884"/>
                  </a:cubicBezTo>
                  <a:lnTo>
                    <a:pt x="4242" y="3884"/>
                  </a:lnTo>
                  <a:cubicBezTo>
                    <a:pt x="1891" y="3884"/>
                    <a:pt x="0" y="4555"/>
                    <a:pt x="0" y="5374"/>
                  </a:cubicBezTo>
                  <a:lnTo>
                    <a:pt x="0" y="11393"/>
                  </a:lnTo>
                  <a:cubicBezTo>
                    <a:pt x="0" y="11759"/>
                    <a:pt x="848" y="12044"/>
                    <a:pt x="1838" y="12044"/>
                  </a:cubicBezTo>
                  <a:cubicBezTo>
                    <a:pt x="2881" y="12044"/>
                    <a:pt x="3694" y="11746"/>
                    <a:pt x="3694" y="11393"/>
                  </a:cubicBezTo>
                  <a:lnTo>
                    <a:pt x="3694" y="5901"/>
                  </a:lnTo>
                  <a:lnTo>
                    <a:pt x="4490" y="5901"/>
                  </a:lnTo>
                  <a:lnTo>
                    <a:pt x="4490" y="20620"/>
                  </a:lnTo>
                  <a:cubicBezTo>
                    <a:pt x="4490" y="21166"/>
                    <a:pt x="5727" y="21600"/>
                    <a:pt x="7282" y="21600"/>
                  </a:cubicBezTo>
                  <a:cubicBezTo>
                    <a:pt x="8820" y="21600"/>
                    <a:pt x="10075" y="21166"/>
                    <a:pt x="10075" y="20620"/>
                  </a:cubicBezTo>
                  <a:lnTo>
                    <a:pt x="10075" y="12547"/>
                  </a:lnTo>
                  <a:lnTo>
                    <a:pt x="11560" y="12547"/>
                  </a:lnTo>
                  <a:lnTo>
                    <a:pt x="11560" y="20620"/>
                  </a:lnTo>
                  <a:cubicBezTo>
                    <a:pt x="11560" y="21166"/>
                    <a:pt x="12797" y="21600"/>
                    <a:pt x="14353" y="21600"/>
                  </a:cubicBezTo>
                  <a:cubicBezTo>
                    <a:pt x="15891" y="21600"/>
                    <a:pt x="17163" y="21166"/>
                    <a:pt x="17163" y="20620"/>
                  </a:cubicBezTo>
                  <a:lnTo>
                    <a:pt x="17163" y="5901"/>
                  </a:lnTo>
                  <a:lnTo>
                    <a:pt x="17906" y="5901"/>
                  </a:lnTo>
                  <a:lnTo>
                    <a:pt x="17906" y="11374"/>
                  </a:lnTo>
                  <a:cubicBezTo>
                    <a:pt x="17906" y="11746"/>
                    <a:pt x="18754" y="12026"/>
                    <a:pt x="19744" y="12026"/>
                  </a:cubicBezTo>
                  <a:cubicBezTo>
                    <a:pt x="20805" y="12026"/>
                    <a:pt x="21600" y="11728"/>
                    <a:pt x="21600" y="11374"/>
                  </a:cubicBezTo>
                  <a:lnTo>
                    <a:pt x="21600" y="5374"/>
                  </a:lnTo>
                  <a:close/>
                </a:path>
              </a:pathLst>
            </a:custGeom>
            <a:solidFill>
              <a:srgbClr val="00CCFF"/>
            </a:solidFill>
            <a:ln w="3175" cap="flat">
              <a:noFill/>
              <a:miter lim="400000"/>
            </a:ln>
            <a:effectLst/>
          </p:spPr>
          <p:txBody>
            <a:bodyPr wrap="square" lIns="44260" tIns="44260" rIns="44260" bIns="44260" numCol="1" anchor="ctr">
              <a:noAutofit/>
            </a:bodyPr>
            <a:lstStyle/>
            <a:p>
              <a:pPr algn="l" defTabSz="590133">
                <a:lnSpc>
                  <a:spcPct val="93000"/>
                </a:lnSpc>
                <a:defRPr sz="2000">
                  <a:latin typeface="Arial"/>
                  <a:ea typeface="Arial"/>
                  <a:cs typeface="Arial"/>
                  <a:sym typeface="Arial"/>
                </a:defRPr>
              </a:pPr>
              <a:endParaRPr/>
            </a:p>
          </p:txBody>
        </p:sp>
        <p:sp>
          <p:nvSpPr>
            <p:cNvPr id="21" name="CuadroTexto 20"/>
            <p:cNvSpPr txBox="1"/>
            <p:nvPr/>
          </p:nvSpPr>
          <p:spPr>
            <a:xfrm>
              <a:off x="5271485" y="2368060"/>
              <a:ext cx="755335" cy="727828"/>
            </a:xfrm>
            <a:prstGeom prst="rect">
              <a:avLst/>
            </a:prstGeom>
            <a:noFill/>
          </p:spPr>
          <p:txBody>
            <a:bodyPr wrap="none" rtlCol="0">
              <a:spAutoFit/>
            </a:bodyPr>
            <a:lstStyle/>
            <a:p>
              <a:pPr>
                <a:lnSpc>
                  <a:spcPts val="6020"/>
                </a:lnSpc>
              </a:pPr>
              <a:r>
                <a:rPr lang="es-ES" sz="2000" dirty="0" smtClean="0">
                  <a:latin typeface="Eurostile" charset="0"/>
                  <a:ea typeface="Eurostile" charset="0"/>
                  <a:cs typeface="Eurostile" charset="0"/>
                </a:rPr>
                <a:t>Lead</a:t>
              </a:r>
            </a:p>
          </p:txBody>
        </p:sp>
        <p:sp>
          <p:nvSpPr>
            <p:cNvPr id="23" name="Rectángulo 22"/>
            <p:cNvSpPr/>
            <p:nvPr/>
          </p:nvSpPr>
          <p:spPr>
            <a:xfrm>
              <a:off x="7597226" y="3198435"/>
              <a:ext cx="1210588" cy="727828"/>
            </a:xfrm>
            <a:prstGeom prst="rect">
              <a:avLst/>
            </a:prstGeom>
          </p:spPr>
          <p:txBody>
            <a:bodyPr wrap="none">
              <a:spAutoFit/>
            </a:bodyPr>
            <a:lstStyle/>
            <a:p>
              <a:pPr lvl="0">
                <a:lnSpc>
                  <a:spcPts val="6020"/>
                </a:lnSpc>
              </a:pPr>
              <a:r>
                <a:rPr lang="es-ES" sz="2000" dirty="0" smtClean="0">
                  <a:solidFill>
                    <a:prstClr val="black"/>
                  </a:solidFill>
                  <a:latin typeface="Eurostile" charset="0"/>
                  <a:ea typeface="Eurostile" charset="0"/>
                  <a:cs typeface="Eurostile" charset="0"/>
                </a:rPr>
                <a:t>Contacto</a:t>
              </a:r>
              <a:endParaRPr lang="es-ES" sz="2000" dirty="0">
                <a:solidFill>
                  <a:prstClr val="black"/>
                </a:solidFill>
                <a:latin typeface="Eurostile" charset="0"/>
                <a:ea typeface="Eurostile" charset="0"/>
                <a:cs typeface="Eurostile" charset="0"/>
              </a:endParaRPr>
            </a:p>
          </p:txBody>
        </p:sp>
        <p:sp>
          <p:nvSpPr>
            <p:cNvPr id="24" name="Rectángulo 23"/>
            <p:cNvSpPr/>
            <p:nvPr/>
          </p:nvSpPr>
          <p:spPr>
            <a:xfrm>
              <a:off x="7696613" y="1148521"/>
              <a:ext cx="1011815" cy="727828"/>
            </a:xfrm>
            <a:prstGeom prst="rect">
              <a:avLst/>
            </a:prstGeom>
          </p:spPr>
          <p:txBody>
            <a:bodyPr wrap="none">
              <a:spAutoFit/>
            </a:bodyPr>
            <a:lstStyle/>
            <a:p>
              <a:pPr lvl="0">
                <a:lnSpc>
                  <a:spcPts val="6020"/>
                </a:lnSpc>
              </a:pPr>
              <a:r>
                <a:rPr lang="es-ES" sz="2000" dirty="0" smtClean="0">
                  <a:solidFill>
                    <a:prstClr val="black"/>
                  </a:solidFill>
                  <a:latin typeface="Eurostile" charset="0"/>
                  <a:ea typeface="Eurostile" charset="0"/>
                  <a:cs typeface="Eurostile" charset="0"/>
                </a:rPr>
                <a:t>Cuenta</a:t>
              </a:r>
              <a:endParaRPr lang="es-ES" sz="2000" dirty="0">
                <a:solidFill>
                  <a:prstClr val="black"/>
                </a:solidFill>
                <a:latin typeface="Eurostile" charset="0"/>
                <a:ea typeface="Eurostile" charset="0"/>
                <a:cs typeface="Eurostile" charset="0"/>
              </a:endParaRPr>
            </a:p>
          </p:txBody>
        </p:sp>
      </p:grpSp>
      <p:sp>
        <p:nvSpPr>
          <p:cNvPr id="26" name="CuadroTexto 25"/>
          <p:cNvSpPr txBox="1"/>
          <p:nvPr/>
        </p:nvSpPr>
        <p:spPr>
          <a:xfrm>
            <a:off x="301752" y="0"/>
            <a:ext cx="4043094" cy="727828"/>
          </a:xfrm>
          <a:prstGeom prst="rect">
            <a:avLst/>
          </a:prstGeom>
          <a:noFill/>
        </p:spPr>
        <p:txBody>
          <a:bodyPr wrap="none" rtlCol="0">
            <a:spAutoFit/>
          </a:bodyPr>
          <a:lstStyle/>
          <a:p>
            <a:pPr>
              <a:lnSpc>
                <a:spcPts val="6020"/>
              </a:lnSpc>
            </a:pPr>
            <a:r>
              <a:rPr lang="es-ES" sz="2000" b="1" dirty="0" smtClean="0">
                <a:solidFill>
                  <a:srgbClr val="00D9FB"/>
                </a:solidFill>
                <a:latin typeface="Eurostile" charset="0"/>
                <a:ea typeface="Eurostile" charset="0"/>
                <a:cs typeface="Eurostile" charset="0"/>
              </a:rPr>
              <a:t>El Lead Incluye Información de:</a:t>
            </a:r>
          </a:p>
        </p:txBody>
      </p:sp>
      <p:sp>
        <p:nvSpPr>
          <p:cNvPr id="27" name="CuadroTexto 26"/>
          <p:cNvSpPr txBox="1"/>
          <p:nvPr/>
        </p:nvSpPr>
        <p:spPr>
          <a:xfrm>
            <a:off x="301752" y="827259"/>
            <a:ext cx="4580426" cy="3416320"/>
          </a:xfrm>
          <a:prstGeom prst="rect">
            <a:avLst/>
          </a:prstGeom>
          <a:noFill/>
        </p:spPr>
        <p:txBody>
          <a:bodyPr wrap="square" rtlCol="0">
            <a:spAutoFit/>
          </a:bodyPr>
          <a:lstStyle/>
          <a:p>
            <a:r>
              <a:rPr lang="es-ES" sz="1800" b="1" dirty="0" smtClean="0">
                <a:latin typeface="Eurostile" charset="0"/>
                <a:ea typeface="Eurostile" charset="0"/>
                <a:cs typeface="Eurostile" charset="0"/>
              </a:rPr>
              <a:t>Contacto:</a:t>
            </a:r>
          </a:p>
          <a:p>
            <a:r>
              <a:rPr lang="es-ES" sz="1800" b="1" dirty="0" smtClean="0">
                <a:latin typeface="Eurostile" charset="0"/>
                <a:ea typeface="Eurostile" charset="0"/>
                <a:cs typeface="Eurostile" charset="0"/>
              </a:rPr>
              <a:t>   </a:t>
            </a:r>
            <a:r>
              <a:rPr lang="es-ES" sz="1800" dirty="0" smtClean="0">
                <a:latin typeface="Eurostile" charset="0"/>
                <a:ea typeface="Eurostile" charset="0"/>
                <a:cs typeface="Eurostile" charset="0"/>
              </a:rPr>
              <a:t>Nombre, email, teléfono, etc…</a:t>
            </a:r>
          </a:p>
          <a:p>
            <a:pPr lvl="1"/>
            <a:endParaRPr lang="es-ES" sz="1800" dirty="0" smtClean="0">
              <a:latin typeface="Eurostile" charset="0"/>
              <a:ea typeface="Eurostile" charset="0"/>
              <a:cs typeface="Eurostile" charset="0"/>
            </a:endParaRPr>
          </a:p>
          <a:p>
            <a:r>
              <a:rPr lang="es-ES" sz="1800" b="1" dirty="0" smtClean="0">
                <a:latin typeface="Eurostile" charset="0"/>
                <a:ea typeface="Eurostile" charset="0"/>
                <a:cs typeface="Eurostile" charset="0"/>
              </a:rPr>
              <a:t>Cuenta:</a:t>
            </a:r>
            <a:endParaRPr lang="es-ES" sz="1800" b="1" dirty="0">
              <a:latin typeface="Eurostile" charset="0"/>
              <a:ea typeface="Eurostile" charset="0"/>
              <a:cs typeface="Eurostile" charset="0"/>
            </a:endParaRPr>
          </a:p>
          <a:p>
            <a:r>
              <a:rPr lang="es-ES" sz="1800" b="1" dirty="0" smtClean="0">
                <a:latin typeface="Eurostile" charset="0"/>
                <a:ea typeface="Eurostile" charset="0"/>
                <a:cs typeface="Eurostile" charset="0"/>
              </a:rPr>
              <a:t>   </a:t>
            </a:r>
            <a:r>
              <a:rPr lang="es-ES" sz="1800" dirty="0" smtClean="0">
                <a:latin typeface="Eurostile" charset="0"/>
                <a:ea typeface="Eurostile" charset="0"/>
                <a:cs typeface="Eurostile" charset="0"/>
              </a:rPr>
              <a:t>Empresa, web, dirección, etc…</a:t>
            </a:r>
          </a:p>
          <a:p>
            <a:pPr lvl="1"/>
            <a:endParaRPr lang="es-ES" sz="1800" dirty="0" smtClean="0">
              <a:latin typeface="Eurostile" charset="0"/>
              <a:ea typeface="Eurostile" charset="0"/>
              <a:cs typeface="Eurostile" charset="0"/>
            </a:endParaRPr>
          </a:p>
          <a:p>
            <a:r>
              <a:rPr lang="es-ES" sz="1800" b="1" dirty="0" smtClean="0">
                <a:latin typeface="Eurostile" charset="0"/>
                <a:ea typeface="Eurostile" charset="0"/>
                <a:cs typeface="Eurostile" charset="0"/>
              </a:rPr>
              <a:t>Segmentación:</a:t>
            </a:r>
          </a:p>
          <a:p>
            <a:r>
              <a:rPr lang="es-ES" sz="1800" dirty="0" smtClean="0">
                <a:latin typeface="Eurostile" charset="0"/>
                <a:ea typeface="Eurostile" charset="0"/>
                <a:cs typeface="Eurostile" charset="0"/>
              </a:rPr>
              <a:t>   Actividad, material que prescribe,..</a:t>
            </a:r>
          </a:p>
          <a:p>
            <a:endParaRPr lang="es-ES" sz="1800" b="1" dirty="0" smtClean="0">
              <a:latin typeface="Eurostile" charset="0"/>
              <a:ea typeface="Eurostile" charset="0"/>
              <a:cs typeface="Eurostile" charset="0"/>
            </a:endParaRPr>
          </a:p>
          <a:p>
            <a:r>
              <a:rPr lang="es-ES" sz="1800" b="1" dirty="0" smtClean="0">
                <a:latin typeface="Eurostile" charset="0"/>
                <a:ea typeface="Eurostile" charset="0"/>
                <a:cs typeface="Eurostile" charset="0"/>
              </a:rPr>
              <a:t>Actividades Comerciales:</a:t>
            </a:r>
          </a:p>
          <a:p>
            <a:r>
              <a:rPr lang="es-ES" sz="1800" dirty="0" smtClean="0">
                <a:latin typeface="Eurostile" charset="0"/>
                <a:ea typeface="Eurostile" charset="0"/>
                <a:cs typeface="Eurostile" charset="0"/>
              </a:rPr>
              <a:t>   Tareas, citas, llamadas, etc…</a:t>
            </a:r>
          </a:p>
          <a:p>
            <a:endParaRPr lang="es-ES" sz="1800" b="1" dirty="0" smtClean="0">
              <a:latin typeface="Eurostile" charset="0"/>
              <a:ea typeface="Eurostile" charset="0"/>
              <a:cs typeface="Eurostile" charset="0"/>
            </a:endParaRPr>
          </a:p>
        </p:txBody>
      </p:sp>
      <p:sp>
        <p:nvSpPr>
          <p:cNvPr id="4" name="Rectángulo 3"/>
          <p:cNvSpPr/>
          <p:nvPr/>
        </p:nvSpPr>
        <p:spPr>
          <a:xfrm>
            <a:off x="4626906" y="3570648"/>
            <a:ext cx="4572000" cy="830997"/>
          </a:xfrm>
          <a:prstGeom prst="rect">
            <a:avLst/>
          </a:prstGeom>
        </p:spPr>
        <p:txBody>
          <a:bodyPr>
            <a:spAutoFit/>
          </a:bodyPr>
          <a:lstStyle/>
          <a:p>
            <a:pPr lvl="0"/>
            <a:r>
              <a:rPr lang="es-ES" sz="1600" dirty="0">
                <a:solidFill>
                  <a:srgbClr val="FF0000"/>
                </a:solidFill>
                <a:latin typeface="Eurostile" charset="0"/>
                <a:ea typeface="Eurostile" charset="0"/>
                <a:cs typeface="Eurostile" charset="0"/>
              </a:rPr>
              <a:t>Cuando convertimos un Lead en </a:t>
            </a:r>
            <a:r>
              <a:rPr lang="es-ES" sz="1600" dirty="0" smtClean="0">
                <a:solidFill>
                  <a:srgbClr val="FF0000"/>
                </a:solidFill>
                <a:latin typeface="Eurostile" charset="0"/>
                <a:ea typeface="Eurostile" charset="0"/>
                <a:cs typeface="Eurostile" charset="0"/>
              </a:rPr>
              <a:t>Cliente</a:t>
            </a:r>
            <a:r>
              <a:rPr lang="es-ES" sz="1600" dirty="0">
                <a:solidFill>
                  <a:srgbClr val="FF0000"/>
                </a:solidFill>
                <a:latin typeface="Eurostile" charset="0"/>
                <a:ea typeface="Eurostile" charset="0"/>
                <a:cs typeface="Eurostile" charset="0"/>
              </a:rPr>
              <a:t>, la información se traslada a su lugar de forma automática</a:t>
            </a:r>
          </a:p>
        </p:txBody>
      </p:sp>
    </p:spTree>
    <p:extLst>
      <p:ext uri="{BB962C8B-B14F-4D97-AF65-F5344CB8AC3E}">
        <p14:creationId xmlns:p14="http://schemas.microsoft.com/office/powerpoint/2010/main" val="1057296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78408" y="1005840"/>
            <a:ext cx="4818948" cy="861774"/>
          </a:xfrm>
          <a:prstGeom prst="rect">
            <a:avLst/>
          </a:prstGeom>
          <a:noFill/>
        </p:spPr>
        <p:txBody>
          <a:bodyPr wrap="none" rtlCol="0">
            <a:spAutoFit/>
          </a:bodyPr>
          <a:lstStyle/>
          <a:p>
            <a:pPr>
              <a:lnSpc>
                <a:spcPts val="6020"/>
              </a:lnSpc>
            </a:pPr>
            <a:r>
              <a:rPr lang="es-ES" sz="3600" dirty="0" smtClean="0">
                <a:solidFill>
                  <a:srgbClr val="00D9FB"/>
                </a:solidFill>
                <a:latin typeface="Eurostile" charset="0"/>
                <a:ea typeface="Eurostile" charset="0"/>
                <a:cs typeface="Eurostile" charset="0"/>
              </a:rPr>
              <a:t>En Dakota tendremos</a:t>
            </a:r>
            <a:r>
              <a:rPr lang="es-ES" sz="4800" dirty="0" smtClean="0">
                <a:solidFill>
                  <a:srgbClr val="00D9FB"/>
                </a:solidFill>
                <a:latin typeface="Eurostile" charset="0"/>
                <a:ea typeface="Eurostile" charset="0"/>
                <a:cs typeface="Eurostile" charset="0"/>
              </a:rPr>
              <a:t>:</a:t>
            </a:r>
          </a:p>
        </p:txBody>
      </p:sp>
      <p:sp>
        <p:nvSpPr>
          <p:cNvPr id="3" name="CuadroTexto 2"/>
          <p:cNvSpPr txBox="1"/>
          <p:nvPr/>
        </p:nvSpPr>
        <p:spPr>
          <a:xfrm>
            <a:off x="978408" y="1736109"/>
            <a:ext cx="7715574" cy="1231106"/>
          </a:xfrm>
          <a:prstGeom prst="rect">
            <a:avLst/>
          </a:prstGeom>
          <a:noFill/>
        </p:spPr>
        <p:txBody>
          <a:bodyPr wrap="none" rtlCol="0">
            <a:spAutoFit/>
          </a:bodyPr>
          <a:lstStyle/>
          <a:p>
            <a:pPr>
              <a:lnSpc>
                <a:spcPts val="6020"/>
              </a:lnSpc>
            </a:pPr>
            <a:r>
              <a:rPr lang="es-ES" sz="4400" b="1" dirty="0" smtClean="0">
                <a:latin typeface="Eurostile" charset="0"/>
                <a:ea typeface="Eurostile" charset="0"/>
                <a:cs typeface="Eurostile" charset="0"/>
              </a:rPr>
              <a:t>Leads, cuentas y contactos.</a:t>
            </a:r>
          </a:p>
          <a:p>
            <a:r>
              <a:rPr lang="es-ES" sz="2400" dirty="0" smtClean="0">
                <a:latin typeface="Eurostile" charset="0"/>
                <a:ea typeface="Eurostile" charset="0"/>
                <a:cs typeface="Eurostile" charset="0"/>
              </a:rPr>
              <a:t>(Desaparece la Cuenta Lead)</a:t>
            </a:r>
          </a:p>
        </p:txBody>
      </p:sp>
    </p:spTree>
    <p:extLst>
      <p:ext uri="{BB962C8B-B14F-4D97-AF65-F5344CB8AC3E}">
        <p14:creationId xmlns:p14="http://schemas.microsoft.com/office/powerpoint/2010/main" val="3347300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87932" y="440972"/>
            <a:ext cx="5829609" cy="369332"/>
          </a:xfrm>
          <a:prstGeom prst="rect">
            <a:avLst/>
          </a:prstGeom>
        </p:spPr>
        <p:txBody>
          <a:bodyPr wrap="none">
            <a:spAutoFit/>
          </a:bodyPr>
          <a:lstStyle/>
          <a:p>
            <a:pPr algn="just">
              <a:spcAft>
                <a:spcPts val="0"/>
              </a:spcAft>
            </a:pPr>
            <a:r>
              <a:rPr lang="es-ES" sz="1800" dirty="0">
                <a:latin typeface="Calibri" panose="020F0502020204030204" pitchFamily="34" charset="0"/>
                <a:ea typeface="Times New Roman" panose="02020603050405020304" pitchFamily="18" charset="0"/>
                <a:cs typeface="Times New Roman" panose="02020603050405020304" pitchFamily="18" charset="0"/>
              </a:rPr>
              <a:t>Para la creación de un nuevo registro pulsamos en  “Nuevo”.</a:t>
            </a: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Imagen 2"/>
          <p:cNvPicPr/>
          <p:nvPr/>
        </p:nvPicPr>
        <p:blipFill>
          <a:blip r:embed="rId2"/>
          <a:stretch>
            <a:fillRect/>
          </a:stretch>
        </p:blipFill>
        <p:spPr>
          <a:xfrm>
            <a:off x="1828800" y="1027303"/>
            <a:ext cx="5961888" cy="3681857"/>
          </a:xfrm>
          <a:prstGeom prst="rect">
            <a:avLst/>
          </a:prstGeom>
        </p:spPr>
      </p:pic>
    </p:spTree>
    <p:extLst>
      <p:ext uri="{BB962C8B-B14F-4D97-AF65-F5344CB8AC3E}">
        <p14:creationId xmlns:p14="http://schemas.microsoft.com/office/powerpoint/2010/main" val="823893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1380744" y="757226"/>
            <a:ext cx="6153912" cy="3887926"/>
          </a:xfrm>
          <a:prstGeom prst="rect">
            <a:avLst/>
          </a:prstGeom>
        </p:spPr>
      </p:pic>
      <p:sp>
        <p:nvSpPr>
          <p:cNvPr id="3" name="Rectángulo 2"/>
          <p:cNvSpPr/>
          <p:nvPr/>
        </p:nvSpPr>
        <p:spPr>
          <a:xfrm>
            <a:off x="658938" y="387894"/>
            <a:ext cx="3985643" cy="369332"/>
          </a:xfrm>
          <a:prstGeom prst="rect">
            <a:avLst/>
          </a:prstGeom>
        </p:spPr>
        <p:txBody>
          <a:bodyPr wrap="none">
            <a:spAutoFit/>
          </a:bodyPr>
          <a:lstStyle/>
          <a:p>
            <a:pPr algn="just">
              <a:spcAft>
                <a:spcPts val="0"/>
              </a:spcAft>
            </a:pPr>
            <a:r>
              <a:rPr lang="es-ES" sz="1800" dirty="0">
                <a:latin typeface="Calibri" panose="020F0502020204030204" pitchFamily="34" charset="0"/>
                <a:ea typeface="Times New Roman" panose="02020603050405020304" pitchFamily="18" charset="0"/>
                <a:cs typeface="Times New Roman" panose="02020603050405020304" pitchFamily="18" charset="0"/>
              </a:rPr>
              <a:t>Se abre la pantalla de creación de Leads:</a:t>
            </a: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830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7160" y="572220"/>
            <a:ext cx="2788920" cy="2677656"/>
          </a:xfrm>
          <a:prstGeom prst="rect">
            <a:avLst/>
          </a:prstGeom>
        </p:spPr>
        <p:txBody>
          <a:bodyPr wrap="square">
            <a:spAutoFit/>
          </a:bodyPr>
          <a:lstStyle/>
          <a:p>
            <a:pPr marL="114300" algn="just">
              <a:tabLst>
                <a:tab pos="365760" algn="l"/>
              </a:tabLst>
            </a:pPr>
            <a:r>
              <a:rPr lang="es-ES" sz="1200" b="1" dirty="0">
                <a:latin typeface="Calibri" panose="020F0502020204030204" pitchFamily="34" charset="0"/>
                <a:ea typeface="Calibri" panose="020F0502020204030204" pitchFamily="34" charset="0"/>
                <a:cs typeface="Times New Roman" panose="02020603050405020304" pitchFamily="18" charset="0"/>
              </a:rPr>
              <a:t>Proceso de conversión de LEAD a Cuenta + Contacto</a:t>
            </a:r>
          </a:p>
          <a:p>
            <a:pPr>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Convertir un Lead en cliente significa:</a:t>
            </a:r>
          </a:p>
          <a:p>
            <a:pPr algn="just">
              <a:spcAft>
                <a:spcPts val="0"/>
              </a:spcAft>
            </a:pPr>
            <a:r>
              <a:rPr lang="es-ES" sz="1200" dirty="0">
                <a:latin typeface="Calibri" panose="020F0502020204030204" pitchFamily="34" charset="0"/>
                <a:ea typeface="Times New Roman" panose="02020603050405020304" pitchFamily="18" charset="0"/>
                <a:cs typeface="Times New Roman" panose="02020603050405020304" pitchFamily="18" charset="0"/>
              </a:rPr>
              <a:t> </a:t>
            </a:r>
          </a:p>
          <a:p>
            <a:pPr marL="228600" lvl="0" indent="-228600" algn="just">
              <a:spcAft>
                <a:spcPts val="0"/>
              </a:spcAft>
              <a:buFont typeface="+mj-lt"/>
              <a:buAutoNum type="arabicPeriod"/>
            </a:pPr>
            <a:r>
              <a:rPr lang="es-ES" sz="1200" dirty="0">
                <a:latin typeface="Calibri" panose="020F0502020204030204" pitchFamily="34" charset="0"/>
                <a:ea typeface="Times New Roman" panose="02020603050405020304" pitchFamily="18" charset="0"/>
                <a:cs typeface="Times New Roman" panose="02020603050405020304" pitchFamily="18" charset="0"/>
              </a:rPr>
              <a:t>Que el Lead es bastante interesante como para hacerle una oferta directa o que queremos mantener su registro en la Base de Datos de clientes.</a:t>
            </a:r>
          </a:p>
          <a:p>
            <a:pPr marL="685800" indent="-228600" algn="just">
              <a:spcAft>
                <a:spcPts val="0"/>
              </a:spcAft>
              <a:buFont typeface="+mj-lt"/>
              <a:buAutoNum type="arabicPeriod"/>
            </a:pPr>
            <a:endParaRPr lang="es-ES" sz="1200" dirty="0">
              <a:latin typeface="Calibri" panose="020F0502020204030204" pitchFamily="34" charset="0"/>
              <a:ea typeface="Times New Roman" panose="02020603050405020304" pitchFamily="18" charset="0"/>
              <a:cs typeface="Times New Roman" panose="02020603050405020304" pitchFamily="18" charset="0"/>
            </a:endParaRPr>
          </a:p>
          <a:p>
            <a:pPr marL="228600" lvl="0" indent="-228600" algn="just">
              <a:spcAft>
                <a:spcPts val="0"/>
              </a:spcAft>
              <a:buFont typeface="+mj-lt"/>
              <a:buAutoNum type="arabicPeriod"/>
            </a:pPr>
            <a:r>
              <a:rPr lang="es-ES" sz="1200" dirty="0">
                <a:latin typeface="Calibri" panose="020F0502020204030204" pitchFamily="34" charset="0"/>
                <a:ea typeface="Times New Roman" panose="02020603050405020304" pitchFamily="18" charset="0"/>
                <a:cs typeface="Times New Roman" panose="02020603050405020304" pitchFamily="18" charset="0"/>
              </a:rPr>
              <a:t>El proceso de conversión de Lead creará una cuenta con los datos indicados y un contacto relacionado con esa cuenta.</a:t>
            </a:r>
            <a:endParaRPr lang="es-E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Imagen 2"/>
          <p:cNvPicPr/>
          <p:nvPr/>
        </p:nvPicPr>
        <p:blipFill>
          <a:blip r:embed="rId2"/>
          <a:stretch>
            <a:fillRect/>
          </a:stretch>
        </p:blipFill>
        <p:spPr>
          <a:xfrm>
            <a:off x="3216148" y="561022"/>
            <a:ext cx="5562092" cy="4239578"/>
          </a:xfrm>
          <a:prstGeom prst="rect">
            <a:avLst/>
          </a:prstGeom>
        </p:spPr>
      </p:pic>
    </p:spTree>
    <p:extLst>
      <p:ext uri="{BB962C8B-B14F-4D97-AF65-F5344CB8AC3E}">
        <p14:creationId xmlns:p14="http://schemas.microsoft.com/office/powerpoint/2010/main" val="1134613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ts val="6020"/>
          </a:lnSpc>
          <a:defRPr sz="6600" dirty="0" err="1" smtClean="0">
            <a:solidFill>
              <a:srgbClr val="00D9FB"/>
            </a:solidFill>
            <a:latin typeface="Eurostile" charset="0"/>
            <a:ea typeface="Eurostile" charset="0"/>
            <a:cs typeface="Eurostile"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3409</TotalTime>
  <Words>408</Words>
  <Application>Microsoft Office PowerPoint</Application>
  <PresentationFormat>Presentación en pantalla (16:9)</PresentationFormat>
  <Paragraphs>121</Paragraphs>
  <Slides>15</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15</vt:i4>
      </vt:variant>
    </vt:vector>
  </HeadingPairs>
  <TitlesOfParts>
    <vt:vector size="25" baseType="lpstr">
      <vt:lpstr>Arial</vt:lpstr>
      <vt:lpstr>Calibri</vt:lpstr>
      <vt:lpstr>Century Gothic</vt:lpstr>
      <vt:lpstr>Courier New</vt:lpstr>
      <vt:lpstr>Eurostile</vt:lpstr>
      <vt:lpstr>Helvetica</vt:lpstr>
      <vt:lpstr>Symbol</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Marina Garcia</dc:creator>
  <cp:lastModifiedBy>juan marchena lopez</cp:lastModifiedBy>
  <cp:revision>175</cp:revision>
  <dcterms:created xsi:type="dcterms:W3CDTF">2018-03-16T09:02:16Z</dcterms:created>
  <dcterms:modified xsi:type="dcterms:W3CDTF">2018-07-11T15:00:36Z</dcterms:modified>
</cp:coreProperties>
</file>